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6" r:id="rId3"/>
    <p:sldId id="297" r:id="rId4"/>
    <p:sldId id="298" r:id="rId5"/>
    <p:sldId id="258" r:id="rId6"/>
    <p:sldId id="259" r:id="rId7"/>
    <p:sldId id="260" r:id="rId8"/>
    <p:sldId id="261" r:id="rId9"/>
    <p:sldId id="262" r:id="rId10"/>
    <p:sldId id="263" r:id="rId11"/>
    <p:sldId id="269" r:id="rId12"/>
    <p:sldId id="270"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840"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782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6057900" y="0"/>
            <a:ext cx="4632325" cy="377825"/>
          </a:xfrm>
          <a:prstGeom prst="rect">
            <a:avLst/>
          </a:prstGeom>
        </p:spPr>
        <p:txBody>
          <a:bodyPr vert="horz" lIns="91440" tIns="45720" rIns="91440" bIns="45720" rtlCol="0"/>
          <a:lstStyle>
            <a:lvl1pPr algn="r">
              <a:defRPr sz="1200"/>
            </a:lvl1pPr>
          </a:lstStyle>
          <a:p>
            <a:fld id="{0C8CF250-F04A-4628-A062-16189219CDA4}" type="datetimeFigureOut">
              <a:rPr lang="en-AU" smtClean="0"/>
              <a:t>20/12/2020</a:t>
            </a:fld>
            <a:endParaRPr lang="en-AU"/>
          </a:p>
        </p:txBody>
      </p:sp>
      <p:sp>
        <p:nvSpPr>
          <p:cNvPr id="4" name="Slide Image Placeholder 3"/>
          <p:cNvSpPr>
            <a:spLocks noGrp="1" noRot="1" noChangeAspect="1"/>
          </p:cNvSpPr>
          <p:nvPr>
            <p:ph type="sldImg" idx="2"/>
          </p:nvPr>
        </p:nvSpPr>
        <p:spPr>
          <a:xfrm>
            <a:off x="3341688" y="566738"/>
            <a:ext cx="4010025" cy="2833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1069975" y="3589338"/>
            <a:ext cx="8553450" cy="34004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7177088"/>
            <a:ext cx="4633913" cy="37782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6057900" y="7177088"/>
            <a:ext cx="4632325" cy="377825"/>
          </a:xfrm>
          <a:prstGeom prst="rect">
            <a:avLst/>
          </a:prstGeom>
        </p:spPr>
        <p:txBody>
          <a:bodyPr vert="horz" lIns="91440" tIns="45720" rIns="91440" bIns="45720" rtlCol="0" anchor="b"/>
          <a:lstStyle>
            <a:lvl1pPr algn="r">
              <a:defRPr sz="1200"/>
            </a:lvl1pPr>
          </a:lstStyle>
          <a:p>
            <a:fld id="{F7D77106-CBFE-47A7-9486-2ADA38A30345}" type="slidenum">
              <a:rPr lang="en-AU" smtClean="0"/>
              <a:t>‹#›</a:t>
            </a:fld>
            <a:endParaRPr lang="en-AU"/>
          </a:p>
        </p:txBody>
      </p:sp>
    </p:spTree>
    <p:extLst>
      <p:ext uri="{BB962C8B-B14F-4D97-AF65-F5344CB8AC3E}">
        <p14:creationId xmlns:p14="http://schemas.microsoft.com/office/powerpoint/2010/main" val="3401456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blood-11days,</a:t>
            </a:r>
            <a:r>
              <a:rPr lang="en-AU" baseline="0" dirty="0" smtClean="0"/>
              <a:t> urine-12-14days.</a:t>
            </a:r>
            <a:endParaRPr lang="en-AU" dirty="0"/>
          </a:p>
        </p:txBody>
      </p:sp>
      <p:sp>
        <p:nvSpPr>
          <p:cNvPr id="4" name="Slide Number Placeholder 3"/>
          <p:cNvSpPr>
            <a:spLocks noGrp="1"/>
          </p:cNvSpPr>
          <p:nvPr>
            <p:ph type="sldNum" sz="quarter" idx="10"/>
          </p:nvPr>
        </p:nvSpPr>
        <p:spPr/>
        <p:txBody>
          <a:bodyPr/>
          <a:lstStyle/>
          <a:p>
            <a:fld id="{F7D77106-CBFE-47A7-9486-2ADA38A30345}" type="slidenum">
              <a:rPr lang="en-AU" smtClean="0"/>
              <a:t>8</a:t>
            </a:fld>
            <a:endParaRPr lang="en-AU"/>
          </a:p>
        </p:txBody>
      </p:sp>
    </p:spTree>
    <p:extLst>
      <p:ext uri="{BB962C8B-B14F-4D97-AF65-F5344CB8AC3E}">
        <p14:creationId xmlns:p14="http://schemas.microsoft.com/office/powerpoint/2010/main" val="4185024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739006" y="2837180"/>
            <a:ext cx="3215386" cy="695325"/>
          </a:xfrm>
          <a:prstGeom prst="rect">
            <a:avLst/>
          </a:prstGeom>
        </p:spPr>
        <p:txBody>
          <a:bodyPr wrap="square" lIns="0" tIns="0" rIns="0" bIns="0">
            <a:spAutoFit/>
          </a:bodyPr>
          <a:lstStyle>
            <a:lvl1pPr>
              <a:defRPr sz="4400" b="0" i="0">
                <a:solidFill>
                  <a:srgbClr val="FFFC00"/>
                </a:solidFill>
                <a:latin typeface="Comic Sans MS"/>
                <a:cs typeface="Comic Sans MS"/>
              </a:defRPr>
            </a:lvl1pPr>
          </a:lstStyle>
          <a:p>
            <a:endParaRPr/>
          </a:p>
        </p:txBody>
      </p:sp>
      <p:sp>
        <p:nvSpPr>
          <p:cNvPr id="3" name="Holder 3"/>
          <p:cNvSpPr>
            <a:spLocks noGrp="1"/>
          </p:cNvSpPr>
          <p:nvPr>
            <p:ph type="subTitle" idx="4"/>
          </p:nvPr>
        </p:nvSpPr>
        <p:spPr>
          <a:xfrm>
            <a:off x="1604010" y="4231640"/>
            <a:ext cx="7485380" cy="18891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0" i="0">
                <a:solidFill>
                  <a:srgbClr val="FFFC00"/>
                </a:solidFill>
                <a:latin typeface="Comic Sans MS"/>
                <a:cs typeface="Comic Sans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tile tx="0" ty="0" sx="100000" sy="100000" flip="none" algn="tl"/>
        </a:blipFill>
        <a:effectLst/>
      </p:bgPr>
    </p:bg>
    <p:spTree>
      <p:nvGrpSpPr>
        <p:cNvPr id="1" name=""/>
        <p:cNvGrpSpPr/>
        <p:nvPr/>
      </p:nvGrpSpPr>
      <p:grpSpPr>
        <a:xfrm>
          <a:off x="0" y="0"/>
          <a:ext cx="0" cy="0"/>
          <a:chOff x="0" y="0"/>
          <a:chExt cx="0" cy="0"/>
        </a:xfrm>
      </p:grpSpPr>
      <p:sp>
        <p:nvSpPr>
          <p:cNvPr id="16" name="bk object 16"/>
          <p:cNvSpPr/>
          <p:nvPr/>
        </p:nvSpPr>
        <p:spPr>
          <a:xfrm>
            <a:off x="774191" y="347471"/>
            <a:ext cx="9144000" cy="6858000"/>
          </a:xfrm>
          <a:custGeom>
            <a:avLst/>
            <a:gdLst/>
            <a:ahLst/>
            <a:cxnLst/>
            <a:rect l="l" t="t" r="r" b="b"/>
            <a:pathLst>
              <a:path w="9144000" h="6858000">
                <a:moveTo>
                  <a:pt x="0" y="0"/>
                </a:moveTo>
                <a:lnTo>
                  <a:pt x="9144000" y="0"/>
                </a:lnTo>
                <a:lnTo>
                  <a:pt x="9144000" y="6858000"/>
                </a:lnTo>
                <a:lnTo>
                  <a:pt x="0" y="6858000"/>
                </a:lnTo>
                <a:lnTo>
                  <a:pt x="0" y="0"/>
                </a:lnTo>
                <a:close/>
              </a:path>
            </a:pathLst>
          </a:custGeom>
          <a:solidFill>
            <a:srgbClr val="434DD6"/>
          </a:solidFill>
        </p:spPr>
        <p:txBody>
          <a:bodyPr wrap="square" lIns="0" tIns="0" rIns="0" bIns="0" rtlCol="0"/>
          <a:lstStyle/>
          <a:p>
            <a:endParaRPr/>
          </a:p>
        </p:txBody>
      </p:sp>
      <p:sp>
        <p:nvSpPr>
          <p:cNvPr id="2" name="Holder 2"/>
          <p:cNvSpPr>
            <a:spLocks noGrp="1"/>
          </p:cNvSpPr>
          <p:nvPr>
            <p:ph type="title"/>
          </p:nvPr>
        </p:nvSpPr>
        <p:spPr>
          <a:xfrm>
            <a:off x="1941067" y="935228"/>
            <a:ext cx="6811264" cy="1122680"/>
          </a:xfrm>
          <a:prstGeom prst="rect">
            <a:avLst/>
          </a:prstGeom>
        </p:spPr>
        <p:txBody>
          <a:bodyPr wrap="square" lIns="0" tIns="0" rIns="0" bIns="0">
            <a:spAutoFit/>
          </a:bodyPr>
          <a:lstStyle>
            <a:lvl1pPr>
              <a:defRPr sz="3600" b="1" i="1">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1442593" y="2572004"/>
            <a:ext cx="7808213" cy="2939415"/>
          </a:xfrm>
          <a:prstGeom prst="rect">
            <a:avLst/>
          </a:prstGeom>
        </p:spPr>
        <p:txBody>
          <a:bodyPr wrap="square" lIns="0" tIns="0" rIns="0" bIns="0">
            <a:spAutoFit/>
          </a:bodyPr>
          <a:lstStyle>
            <a:lvl1pPr>
              <a:defRPr sz="3200" b="0" i="0">
                <a:solidFill>
                  <a:srgbClr val="FFFC00"/>
                </a:solidFill>
                <a:latin typeface="Comic Sans MS"/>
                <a:cs typeface="Comic Sans MS"/>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12/20/2020</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hyperlink" Target="http://www.embryology.ch/francais/gnidation/etape03.html" TargetMode="External"/><Relationship Id="rId5" Type="http://schemas.openxmlformats.org/officeDocument/2006/relationships/image" Target="../media/image22.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hyperlink" Target="http://www.vh.org/.../FetalYoung" TargetMode="Externa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82899" y="2837180"/>
            <a:ext cx="4926330" cy="695325"/>
          </a:xfrm>
          <a:prstGeom prst="rect">
            <a:avLst/>
          </a:prstGeom>
        </p:spPr>
        <p:txBody>
          <a:bodyPr vert="horz" wrap="square" lIns="0" tIns="11430" rIns="0" bIns="0" rtlCol="0">
            <a:spAutoFit/>
          </a:bodyPr>
          <a:lstStyle/>
          <a:p>
            <a:pPr marL="12700">
              <a:lnSpc>
                <a:spcPct val="100000"/>
              </a:lnSpc>
              <a:spcBef>
                <a:spcPts val="90"/>
              </a:spcBef>
            </a:pPr>
            <a:r>
              <a:rPr sz="4400" spc="-5" dirty="0">
                <a:solidFill>
                  <a:srgbClr val="FFFC00"/>
                </a:solidFill>
                <a:latin typeface="Comic Sans MS"/>
                <a:cs typeface="Comic Sans MS"/>
              </a:rPr>
              <a:t>Human</a:t>
            </a:r>
            <a:r>
              <a:rPr sz="4400" spc="-60" dirty="0">
                <a:solidFill>
                  <a:srgbClr val="FFFC00"/>
                </a:solidFill>
                <a:latin typeface="Comic Sans MS"/>
                <a:cs typeface="Comic Sans MS"/>
              </a:rPr>
              <a:t> </a:t>
            </a:r>
            <a:r>
              <a:rPr sz="4400" spc="-5" dirty="0">
                <a:solidFill>
                  <a:srgbClr val="FFFC00"/>
                </a:solidFill>
                <a:latin typeface="Comic Sans MS"/>
                <a:cs typeface="Comic Sans MS"/>
              </a:rPr>
              <a:t>Embryology</a:t>
            </a:r>
            <a:endParaRPr sz="4400">
              <a:latin typeface="Comic Sans MS"/>
              <a:cs typeface="Comic Sans MS"/>
            </a:endParaRPr>
          </a:p>
        </p:txBody>
      </p:sp>
      <p:sp>
        <p:nvSpPr>
          <p:cNvPr id="3" name="object 3"/>
          <p:cNvSpPr txBox="1"/>
          <p:nvPr/>
        </p:nvSpPr>
        <p:spPr>
          <a:xfrm>
            <a:off x="4330700" y="4248403"/>
            <a:ext cx="2032000" cy="512445"/>
          </a:xfrm>
          <a:prstGeom prst="rect">
            <a:avLst/>
          </a:prstGeom>
        </p:spPr>
        <p:txBody>
          <a:bodyPr vert="horz" wrap="square" lIns="0" tIns="11430" rIns="0" bIns="0" rtlCol="0">
            <a:spAutoFit/>
          </a:bodyPr>
          <a:lstStyle/>
          <a:p>
            <a:pPr marL="12700">
              <a:lnSpc>
                <a:spcPct val="100000"/>
              </a:lnSpc>
              <a:spcBef>
                <a:spcPts val="90"/>
              </a:spcBef>
            </a:pPr>
            <a:r>
              <a:rPr sz="3200" spc="-5" dirty="0">
                <a:solidFill>
                  <a:srgbClr val="FFFFFF"/>
                </a:solidFill>
                <a:latin typeface="Comic Sans MS"/>
                <a:cs typeface="Comic Sans MS"/>
              </a:rPr>
              <a:t>Weeks</a:t>
            </a:r>
            <a:r>
              <a:rPr sz="3200" spc="-85" dirty="0">
                <a:solidFill>
                  <a:srgbClr val="FFFFFF"/>
                </a:solidFill>
                <a:latin typeface="Comic Sans MS"/>
                <a:cs typeface="Comic Sans MS"/>
              </a:rPr>
              <a:t> </a:t>
            </a:r>
            <a:r>
              <a:rPr sz="3200" spc="-5" dirty="0">
                <a:solidFill>
                  <a:srgbClr val="FFFFFF"/>
                </a:solidFill>
                <a:latin typeface="Comic Sans MS"/>
                <a:cs typeface="Comic Sans MS"/>
              </a:rPr>
              <a:t>1-4</a:t>
            </a:r>
            <a:endParaRPr sz="3200" dirty="0">
              <a:latin typeface="Comic Sans MS"/>
              <a:cs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1915" y="983995"/>
            <a:ext cx="3907790" cy="512445"/>
          </a:xfrm>
          <a:prstGeom prst="rect">
            <a:avLst/>
          </a:prstGeom>
        </p:spPr>
        <p:txBody>
          <a:bodyPr vert="horz" wrap="square" lIns="0" tIns="11430" rIns="0" bIns="0" rtlCol="0">
            <a:spAutoFit/>
          </a:bodyPr>
          <a:lstStyle/>
          <a:p>
            <a:pPr marL="12700">
              <a:lnSpc>
                <a:spcPct val="100000"/>
              </a:lnSpc>
              <a:spcBef>
                <a:spcPts val="90"/>
              </a:spcBef>
            </a:pPr>
            <a:r>
              <a:rPr sz="3200" b="0" i="0" spc="-5" dirty="0">
                <a:solidFill>
                  <a:srgbClr val="FFFC00"/>
                </a:solidFill>
                <a:latin typeface="Comic Sans MS"/>
                <a:cs typeface="Comic Sans MS"/>
              </a:rPr>
              <a:t>In vitro</a:t>
            </a:r>
            <a:r>
              <a:rPr sz="3200" b="0" i="0" spc="-65" dirty="0">
                <a:solidFill>
                  <a:srgbClr val="FFFC00"/>
                </a:solidFill>
                <a:latin typeface="Comic Sans MS"/>
                <a:cs typeface="Comic Sans MS"/>
              </a:rPr>
              <a:t> </a:t>
            </a:r>
            <a:r>
              <a:rPr sz="3200" b="0" i="0" spc="-5" dirty="0">
                <a:solidFill>
                  <a:srgbClr val="FFFC00"/>
                </a:solidFill>
                <a:latin typeface="Comic Sans MS"/>
                <a:cs typeface="Comic Sans MS"/>
              </a:rPr>
              <a:t>fertilisation</a:t>
            </a:r>
            <a:endParaRPr sz="3200">
              <a:latin typeface="Comic Sans MS"/>
              <a:cs typeface="Comic Sans MS"/>
            </a:endParaRPr>
          </a:p>
        </p:txBody>
      </p:sp>
      <p:sp>
        <p:nvSpPr>
          <p:cNvPr id="3" name="object 3"/>
          <p:cNvSpPr txBox="1"/>
          <p:nvPr/>
        </p:nvSpPr>
        <p:spPr>
          <a:xfrm>
            <a:off x="1003300" y="1819148"/>
            <a:ext cx="4572000" cy="3089948"/>
          </a:xfrm>
          <a:prstGeom prst="rect">
            <a:avLst/>
          </a:prstGeom>
        </p:spPr>
        <p:txBody>
          <a:bodyPr vert="horz" wrap="square" lIns="0" tIns="12065" rIns="0" bIns="0" rtlCol="0">
            <a:spAutoFit/>
          </a:bodyPr>
          <a:lstStyle/>
          <a:p>
            <a:pPr marL="356870" marR="5080" indent="-344805">
              <a:lnSpc>
                <a:spcPct val="99800"/>
              </a:lnSpc>
              <a:spcBef>
                <a:spcPts val="95"/>
              </a:spcBef>
              <a:buClr>
                <a:srgbClr val="000000"/>
              </a:buClr>
              <a:buChar char="•"/>
              <a:tabLst>
                <a:tab pos="356870" algn="l"/>
                <a:tab pos="357505" algn="l"/>
                <a:tab pos="956310" algn="l"/>
              </a:tabLst>
            </a:pPr>
            <a:r>
              <a:rPr sz="2000" spc="-5" dirty="0">
                <a:solidFill>
                  <a:srgbClr val="FFFC00"/>
                </a:solidFill>
                <a:latin typeface="Comic Sans MS"/>
                <a:cs typeface="Comic Sans MS"/>
              </a:rPr>
              <a:t>The process by which one or more eggs  (oocytes) are fertilised outside the  body.	Fertilisation is either achieved  by placing a droplet of washed sperm  (~50,000) onto each egg or if the  sperm count is low a single sperm can  be injected into each egg (Intra-  Cytoplasmic Sperm Injection –</a:t>
            </a:r>
            <a:r>
              <a:rPr sz="2000" spc="60" dirty="0">
                <a:solidFill>
                  <a:srgbClr val="FFFC00"/>
                </a:solidFill>
                <a:latin typeface="Comic Sans MS"/>
                <a:cs typeface="Comic Sans MS"/>
              </a:rPr>
              <a:t> </a:t>
            </a:r>
            <a:r>
              <a:rPr sz="2000" spc="-5" dirty="0">
                <a:solidFill>
                  <a:srgbClr val="FFFC00"/>
                </a:solidFill>
                <a:latin typeface="Comic Sans MS"/>
                <a:cs typeface="Comic Sans MS"/>
              </a:rPr>
              <a:t>ICSI).</a:t>
            </a:r>
            <a:endParaRPr sz="2000" dirty="0">
              <a:latin typeface="Comic Sans MS"/>
              <a:cs typeface="Comic Sans MS"/>
            </a:endParaRPr>
          </a:p>
        </p:txBody>
      </p:sp>
      <p:sp>
        <p:nvSpPr>
          <p:cNvPr id="4" name="object 4"/>
          <p:cNvSpPr txBox="1"/>
          <p:nvPr/>
        </p:nvSpPr>
        <p:spPr>
          <a:xfrm>
            <a:off x="927100" y="4946777"/>
            <a:ext cx="4648200" cy="2166619"/>
          </a:xfrm>
          <a:prstGeom prst="rect">
            <a:avLst/>
          </a:prstGeom>
        </p:spPr>
        <p:txBody>
          <a:bodyPr vert="horz" wrap="square" lIns="0" tIns="12065" rIns="0" bIns="0" rtlCol="0">
            <a:spAutoFit/>
          </a:bodyPr>
          <a:lstStyle/>
          <a:p>
            <a:pPr marL="356870" marR="5080" indent="-344805">
              <a:lnSpc>
                <a:spcPct val="99700"/>
              </a:lnSpc>
              <a:spcBef>
                <a:spcPts val="95"/>
              </a:spcBef>
              <a:buClr>
                <a:srgbClr val="000000"/>
              </a:buClr>
              <a:buChar char="•"/>
              <a:tabLst>
                <a:tab pos="356870" algn="l"/>
                <a:tab pos="357505" algn="l"/>
              </a:tabLst>
            </a:pPr>
            <a:r>
              <a:rPr sz="2000" spc="-5" dirty="0">
                <a:solidFill>
                  <a:srgbClr val="FFFC00"/>
                </a:solidFill>
                <a:latin typeface="Comic Sans MS"/>
                <a:cs typeface="Comic Sans MS"/>
              </a:rPr>
              <a:t>Embryos can be placed into the uterus  at the 6-8 cell stage (3-days culture)  but some clinics culture the embryos  for 5 or 6 days to ensure healthy  blastocyst stage embryos are placed  into the</a:t>
            </a:r>
            <a:r>
              <a:rPr sz="2000" dirty="0">
                <a:solidFill>
                  <a:srgbClr val="FFFC00"/>
                </a:solidFill>
                <a:latin typeface="Comic Sans MS"/>
                <a:cs typeface="Comic Sans MS"/>
              </a:rPr>
              <a:t> </a:t>
            </a:r>
            <a:r>
              <a:rPr sz="2000" spc="-5" dirty="0">
                <a:solidFill>
                  <a:srgbClr val="FFFC00"/>
                </a:solidFill>
                <a:latin typeface="Comic Sans MS"/>
                <a:cs typeface="Comic Sans MS"/>
              </a:rPr>
              <a:t>uterus.</a:t>
            </a:r>
            <a:endParaRPr sz="2000" dirty="0">
              <a:latin typeface="Comic Sans MS"/>
              <a:cs typeface="Comic Sans MS"/>
            </a:endParaRPr>
          </a:p>
        </p:txBody>
      </p:sp>
      <p:sp>
        <p:nvSpPr>
          <p:cNvPr id="5" name="object 5"/>
          <p:cNvSpPr/>
          <p:nvPr/>
        </p:nvSpPr>
        <p:spPr>
          <a:xfrm>
            <a:off x="5955791" y="1795272"/>
            <a:ext cx="1219200" cy="105765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955791" y="2938272"/>
            <a:ext cx="1219200" cy="12192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955791" y="5529071"/>
            <a:ext cx="1228344" cy="129540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7771891" y="2053843"/>
            <a:ext cx="702310" cy="319318"/>
          </a:xfrm>
          <a:prstGeom prst="rect">
            <a:avLst/>
          </a:prstGeom>
        </p:spPr>
        <p:txBody>
          <a:bodyPr vert="horz" wrap="square" lIns="0" tIns="11430" rIns="0" bIns="0" rtlCol="0">
            <a:spAutoFit/>
          </a:bodyPr>
          <a:lstStyle/>
          <a:p>
            <a:pPr marL="12700">
              <a:lnSpc>
                <a:spcPct val="100000"/>
              </a:lnSpc>
              <a:spcBef>
                <a:spcPts val="90"/>
              </a:spcBef>
            </a:pPr>
            <a:r>
              <a:rPr sz="2000" spc="-5" dirty="0" smtClean="0">
                <a:solidFill>
                  <a:srgbClr val="FFFC00"/>
                </a:solidFill>
                <a:latin typeface="Times New Roman"/>
                <a:cs typeface="Times New Roman"/>
              </a:rPr>
              <a:t>oocyte</a:t>
            </a:r>
            <a:endParaRPr sz="2000" dirty="0">
              <a:latin typeface="Times New Roman"/>
              <a:cs typeface="Times New Roman"/>
            </a:endParaRPr>
          </a:p>
        </p:txBody>
      </p:sp>
      <p:sp>
        <p:nvSpPr>
          <p:cNvPr id="9" name="object 9"/>
          <p:cNvSpPr txBox="1"/>
          <p:nvPr/>
        </p:nvSpPr>
        <p:spPr>
          <a:xfrm>
            <a:off x="7771891" y="3120643"/>
            <a:ext cx="1358265" cy="634365"/>
          </a:xfrm>
          <a:prstGeom prst="rect">
            <a:avLst/>
          </a:prstGeom>
        </p:spPr>
        <p:txBody>
          <a:bodyPr vert="horz" wrap="square" lIns="0" tIns="11430" rIns="0" bIns="0" rtlCol="0">
            <a:spAutoFit/>
          </a:bodyPr>
          <a:lstStyle/>
          <a:p>
            <a:pPr marL="12700" marR="5080">
              <a:lnSpc>
                <a:spcPct val="100000"/>
              </a:lnSpc>
              <a:spcBef>
                <a:spcPts val="90"/>
              </a:spcBef>
            </a:pPr>
            <a:r>
              <a:rPr sz="2000" spc="-5" dirty="0">
                <a:solidFill>
                  <a:srgbClr val="FFFC00"/>
                </a:solidFill>
                <a:latin typeface="Times New Roman"/>
                <a:cs typeface="Times New Roman"/>
              </a:rPr>
              <a:t>fertilised</a:t>
            </a:r>
            <a:r>
              <a:rPr sz="2000" spc="-70" dirty="0">
                <a:solidFill>
                  <a:srgbClr val="FFFC00"/>
                </a:solidFill>
                <a:latin typeface="Times New Roman"/>
                <a:cs typeface="Times New Roman"/>
              </a:rPr>
              <a:t> </a:t>
            </a:r>
            <a:r>
              <a:rPr sz="2000" spc="-5" dirty="0">
                <a:solidFill>
                  <a:srgbClr val="FFFC00"/>
                </a:solidFill>
                <a:latin typeface="Times New Roman"/>
                <a:cs typeface="Times New Roman"/>
              </a:rPr>
              <a:t>egg  (zygote)</a:t>
            </a:r>
            <a:endParaRPr sz="2000" dirty="0">
              <a:latin typeface="Times New Roman"/>
              <a:cs typeface="Times New Roman"/>
            </a:endParaRPr>
          </a:p>
        </p:txBody>
      </p:sp>
      <p:sp>
        <p:nvSpPr>
          <p:cNvPr id="10" name="object 10"/>
          <p:cNvSpPr txBox="1"/>
          <p:nvPr/>
        </p:nvSpPr>
        <p:spPr>
          <a:xfrm>
            <a:off x="7863331" y="6004051"/>
            <a:ext cx="1041400" cy="329565"/>
          </a:xfrm>
          <a:prstGeom prst="rect">
            <a:avLst/>
          </a:prstGeom>
        </p:spPr>
        <p:txBody>
          <a:bodyPr vert="horz" wrap="square" lIns="0" tIns="11430" rIns="0" bIns="0" rtlCol="0">
            <a:spAutoFit/>
          </a:bodyPr>
          <a:lstStyle/>
          <a:p>
            <a:pPr marL="12700">
              <a:lnSpc>
                <a:spcPct val="100000"/>
              </a:lnSpc>
              <a:spcBef>
                <a:spcPts val="90"/>
              </a:spcBef>
            </a:pPr>
            <a:r>
              <a:rPr sz="2000" spc="-5" dirty="0">
                <a:solidFill>
                  <a:srgbClr val="FFFC00"/>
                </a:solidFill>
                <a:latin typeface="Times New Roman"/>
                <a:cs typeface="Times New Roman"/>
              </a:rPr>
              <a:t>blastocyst</a:t>
            </a:r>
            <a:endParaRPr sz="2000">
              <a:latin typeface="Times New Roman"/>
              <a:cs typeface="Times New Roman"/>
            </a:endParaRPr>
          </a:p>
        </p:txBody>
      </p:sp>
      <p:sp>
        <p:nvSpPr>
          <p:cNvPr id="11" name="object 11"/>
          <p:cNvSpPr/>
          <p:nvPr/>
        </p:nvSpPr>
        <p:spPr>
          <a:xfrm>
            <a:off x="5955791" y="4233672"/>
            <a:ext cx="1219200" cy="1161287"/>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7771891" y="4617211"/>
            <a:ext cx="1442720" cy="329565"/>
          </a:xfrm>
          <a:prstGeom prst="rect">
            <a:avLst/>
          </a:prstGeom>
        </p:spPr>
        <p:txBody>
          <a:bodyPr vert="horz" wrap="square" lIns="0" tIns="11430" rIns="0" bIns="0" rtlCol="0">
            <a:spAutoFit/>
          </a:bodyPr>
          <a:lstStyle/>
          <a:p>
            <a:pPr marL="12700">
              <a:lnSpc>
                <a:spcPct val="100000"/>
              </a:lnSpc>
              <a:spcBef>
                <a:spcPts val="90"/>
              </a:spcBef>
            </a:pPr>
            <a:r>
              <a:rPr sz="2000" spc="-5" dirty="0">
                <a:solidFill>
                  <a:srgbClr val="FFFC00"/>
                </a:solidFill>
                <a:latin typeface="Times New Roman"/>
                <a:cs typeface="Times New Roman"/>
              </a:rPr>
              <a:t>4-cell</a:t>
            </a:r>
            <a:r>
              <a:rPr sz="2000" spc="-65" dirty="0">
                <a:solidFill>
                  <a:srgbClr val="FFFC00"/>
                </a:solidFill>
                <a:latin typeface="Times New Roman"/>
                <a:cs typeface="Times New Roman"/>
              </a:rPr>
              <a:t> </a:t>
            </a:r>
            <a:r>
              <a:rPr sz="2000" spc="-5" dirty="0">
                <a:solidFill>
                  <a:srgbClr val="FFFC00"/>
                </a:solidFill>
                <a:latin typeface="Times New Roman"/>
                <a:cs typeface="Times New Roman"/>
              </a:rPr>
              <a:t>embryo</a:t>
            </a:r>
            <a:endParaRPr sz="2000">
              <a:latin typeface="Times New Roman"/>
              <a:cs typeface="Times New Roman"/>
            </a:endParaRPr>
          </a:p>
        </p:txBody>
      </p:sp>
      <p:sp>
        <p:nvSpPr>
          <p:cNvPr id="13" name="object 13"/>
          <p:cNvSpPr/>
          <p:nvPr/>
        </p:nvSpPr>
        <p:spPr>
          <a:xfrm>
            <a:off x="7556500" y="395733"/>
            <a:ext cx="2133600" cy="142341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30700" y="2837180"/>
            <a:ext cx="2027555" cy="695325"/>
          </a:xfrm>
          <a:prstGeom prst="rect">
            <a:avLst/>
          </a:prstGeom>
        </p:spPr>
        <p:txBody>
          <a:bodyPr vert="horz" wrap="square" lIns="0" tIns="11430" rIns="0" bIns="0" rtlCol="0">
            <a:spAutoFit/>
          </a:bodyPr>
          <a:lstStyle/>
          <a:p>
            <a:pPr marL="12700">
              <a:lnSpc>
                <a:spcPct val="100000"/>
              </a:lnSpc>
              <a:spcBef>
                <a:spcPts val="90"/>
              </a:spcBef>
            </a:pPr>
            <a:r>
              <a:rPr sz="4400" spc="-5" dirty="0">
                <a:solidFill>
                  <a:srgbClr val="FFFC00"/>
                </a:solidFill>
                <a:latin typeface="Comic Sans MS"/>
                <a:cs typeface="Comic Sans MS"/>
              </a:rPr>
              <a:t>Week</a:t>
            </a:r>
            <a:r>
              <a:rPr sz="4400" spc="-90" dirty="0">
                <a:solidFill>
                  <a:srgbClr val="FFFC00"/>
                </a:solidFill>
                <a:latin typeface="Comic Sans MS"/>
                <a:cs typeface="Comic Sans MS"/>
              </a:rPr>
              <a:t> </a:t>
            </a:r>
            <a:r>
              <a:rPr sz="4400" spc="-5" dirty="0">
                <a:solidFill>
                  <a:srgbClr val="FFFC00"/>
                </a:solidFill>
                <a:latin typeface="Comic Sans MS"/>
                <a:cs typeface="Comic Sans MS"/>
              </a:rPr>
              <a:t>2</a:t>
            </a:r>
            <a:endParaRPr sz="4400">
              <a:latin typeface="Comic Sans MS"/>
              <a:cs typeface="Comic Sans MS"/>
            </a:endParaRPr>
          </a:p>
        </p:txBody>
      </p:sp>
      <p:sp>
        <p:nvSpPr>
          <p:cNvPr id="3" name="object 3"/>
          <p:cNvSpPr txBox="1"/>
          <p:nvPr/>
        </p:nvSpPr>
        <p:spPr>
          <a:xfrm>
            <a:off x="4123435" y="4248403"/>
            <a:ext cx="2443480" cy="512445"/>
          </a:xfrm>
          <a:prstGeom prst="rect">
            <a:avLst/>
          </a:prstGeom>
        </p:spPr>
        <p:txBody>
          <a:bodyPr vert="horz" wrap="square" lIns="0" tIns="11430" rIns="0" bIns="0" rtlCol="0">
            <a:spAutoFit/>
          </a:bodyPr>
          <a:lstStyle/>
          <a:p>
            <a:pPr marL="12700">
              <a:lnSpc>
                <a:spcPct val="100000"/>
              </a:lnSpc>
              <a:spcBef>
                <a:spcPts val="90"/>
              </a:spcBef>
            </a:pPr>
            <a:r>
              <a:rPr sz="3200" spc="-5" dirty="0">
                <a:solidFill>
                  <a:srgbClr val="FFFFFF"/>
                </a:solidFill>
                <a:latin typeface="Comic Sans MS"/>
                <a:cs typeface="Comic Sans MS"/>
              </a:rPr>
              <a:t>Implantation</a:t>
            </a:r>
            <a:endParaRPr sz="3200">
              <a:latin typeface="Comic Sans MS"/>
              <a:cs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7803" y="685291"/>
            <a:ext cx="4177029" cy="574040"/>
          </a:xfrm>
          <a:prstGeom prst="rect">
            <a:avLst/>
          </a:prstGeom>
        </p:spPr>
        <p:txBody>
          <a:bodyPr vert="horz" wrap="square" lIns="0" tIns="12700" rIns="0" bIns="0" rtlCol="0">
            <a:spAutoFit/>
          </a:bodyPr>
          <a:lstStyle/>
          <a:p>
            <a:pPr marL="12700">
              <a:lnSpc>
                <a:spcPct val="100000"/>
              </a:lnSpc>
              <a:spcBef>
                <a:spcPts val="100"/>
              </a:spcBef>
            </a:pPr>
            <a:r>
              <a:rPr b="0" i="0" spc="-5" dirty="0">
                <a:latin typeface="Comic Sans MS"/>
                <a:cs typeface="Comic Sans MS"/>
              </a:rPr>
              <a:t>Human</a:t>
            </a:r>
            <a:r>
              <a:rPr b="0" i="0" spc="-85" dirty="0">
                <a:latin typeface="Comic Sans MS"/>
                <a:cs typeface="Comic Sans MS"/>
              </a:rPr>
              <a:t> </a:t>
            </a:r>
            <a:r>
              <a:rPr b="0" i="0" spc="-5" dirty="0">
                <a:latin typeface="Comic Sans MS"/>
                <a:cs typeface="Comic Sans MS"/>
              </a:rPr>
              <a:t>implantation</a:t>
            </a:r>
          </a:p>
        </p:txBody>
      </p:sp>
      <p:sp>
        <p:nvSpPr>
          <p:cNvPr id="3" name="object 3"/>
          <p:cNvSpPr/>
          <p:nvPr/>
        </p:nvSpPr>
        <p:spPr>
          <a:xfrm>
            <a:off x="1993391" y="1414271"/>
            <a:ext cx="2667000" cy="238963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95931" y="3407155"/>
            <a:ext cx="1143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6 -7</a:t>
            </a:r>
            <a:r>
              <a:rPr sz="2400" spc="-95" dirty="0">
                <a:latin typeface="Times New Roman"/>
                <a:cs typeface="Times New Roman"/>
              </a:rPr>
              <a:t> </a:t>
            </a:r>
            <a:r>
              <a:rPr sz="2400" dirty="0">
                <a:latin typeface="Times New Roman"/>
                <a:cs typeface="Times New Roman"/>
              </a:rPr>
              <a:t>days</a:t>
            </a:r>
            <a:endParaRPr sz="2400">
              <a:latin typeface="Times New Roman"/>
              <a:cs typeface="Times New Roman"/>
            </a:endParaRPr>
          </a:p>
        </p:txBody>
      </p:sp>
      <p:sp>
        <p:nvSpPr>
          <p:cNvPr id="5" name="object 5"/>
          <p:cNvSpPr/>
          <p:nvPr/>
        </p:nvSpPr>
        <p:spPr>
          <a:xfrm>
            <a:off x="4812791" y="3928871"/>
            <a:ext cx="2511551" cy="259079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812791" y="1338072"/>
            <a:ext cx="2343912" cy="24384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069591" y="4005071"/>
            <a:ext cx="2438400" cy="25146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4815331" y="3407155"/>
            <a:ext cx="1143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7- 8</a:t>
            </a:r>
            <a:r>
              <a:rPr sz="2400" spc="-95" dirty="0">
                <a:latin typeface="Times New Roman"/>
                <a:cs typeface="Times New Roman"/>
              </a:rPr>
              <a:t> </a:t>
            </a:r>
            <a:r>
              <a:rPr sz="2400" dirty="0">
                <a:latin typeface="Times New Roman"/>
                <a:cs typeface="Times New Roman"/>
              </a:rPr>
              <a:t>days</a:t>
            </a:r>
            <a:endParaRPr sz="2400">
              <a:latin typeface="Times New Roman"/>
              <a:cs typeface="Times New Roman"/>
            </a:endParaRPr>
          </a:p>
        </p:txBody>
      </p:sp>
      <p:sp>
        <p:nvSpPr>
          <p:cNvPr id="9" name="object 9"/>
          <p:cNvSpPr txBox="1"/>
          <p:nvPr/>
        </p:nvSpPr>
        <p:spPr>
          <a:xfrm>
            <a:off x="2148331" y="6150355"/>
            <a:ext cx="812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9</a:t>
            </a:r>
            <a:r>
              <a:rPr sz="2400" spc="-90" dirty="0">
                <a:latin typeface="Times New Roman"/>
                <a:cs typeface="Times New Roman"/>
              </a:rPr>
              <a:t> </a:t>
            </a:r>
            <a:r>
              <a:rPr sz="2400" dirty="0">
                <a:latin typeface="Times New Roman"/>
                <a:cs typeface="Times New Roman"/>
              </a:rPr>
              <a:t>days</a:t>
            </a:r>
            <a:endParaRPr sz="2400">
              <a:latin typeface="Times New Roman"/>
              <a:cs typeface="Times New Roman"/>
            </a:endParaRPr>
          </a:p>
        </p:txBody>
      </p:sp>
      <p:sp>
        <p:nvSpPr>
          <p:cNvPr id="10" name="object 10"/>
          <p:cNvSpPr txBox="1"/>
          <p:nvPr/>
        </p:nvSpPr>
        <p:spPr>
          <a:xfrm>
            <a:off x="3431539" y="6150355"/>
            <a:ext cx="3653154" cy="748030"/>
          </a:xfrm>
          <a:prstGeom prst="rect">
            <a:avLst/>
          </a:prstGeom>
        </p:spPr>
        <p:txBody>
          <a:bodyPr vert="horz" wrap="square" lIns="0" tIns="12700" rIns="0" bIns="0" rtlCol="0">
            <a:spAutoFit/>
          </a:bodyPr>
          <a:lstStyle/>
          <a:p>
            <a:pPr marL="334010" algn="ctr">
              <a:lnSpc>
                <a:spcPct val="100000"/>
              </a:lnSpc>
              <a:spcBef>
                <a:spcPts val="100"/>
              </a:spcBef>
            </a:pPr>
            <a:r>
              <a:rPr sz="2400" dirty="0">
                <a:latin typeface="Times New Roman"/>
                <a:cs typeface="Times New Roman"/>
              </a:rPr>
              <a:t>9-10</a:t>
            </a:r>
            <a:r>
              <a:rPr sz="2400" spc="-10" dirty="0">
                <a:latin typeface="Times New Roman"/>
                <a:cs typeface="Times New Roman"/>
              </a:rPr>
              <a:t> </a:t>
            </a:r>
            <a:r>
              <a:rPr sz="2400" dirty="0">
                <a:latin typeface="Times New Roman"/>
                <a:cs typeface="Times New Roman"/>
              </a:rPr>
              <a:t>days</a:t>
            </a:r>
            <a:endParaRPr sz="2400">
              <a:latin typeface="Times New Roman"/>
              <a:cs typeface="Times New Roman"/>
            </a:endParaRPr>
          </a:p>
          <a:p>
            <a:pPr marL="12700">
              <a:lnSpc>
                <a:spcPct val="100000"/>
              </a:lnSpc>
              <a:spcBef>
                <a:spcPts val="1365"/>
              </a:spcBef>
            </a:pPr>
            <a:r>
              <a:rPr sz="1200" dirty="0">
                <a:latin typeface="Times New Roman"/>
                <a:cs typeface="Times New Roman"/>
                <a:hlinkClick r:id="rId6"/>
              </a:rPr>
              <a:t>http://www.embryology.ch/francais/gnidation/etape03.html</a:t>
            </a:r>
            <a:endParaRPr sz="1200">
              <a:latin typeface="Times New Roman"/>
              <a:cs typeface="Times New Roman"/>
            </a:endParaRPr>
          </a:p>
        </p:txBody>
      </p:sp>
      <p:sp>
        <p:nvSpPr>
          <p:cNvPr id="11" name="object 11"/>
          <p:cNvSpPr txBox="1"/>
          <p:nvPr/>
        </p:nvSpPr>
        <p:spPr>
          <a:xfrm>
            <a:off x="7619491" y="1806955"/>
            <a:ext cx="2326640" cy="4428490"/>
          </a:xfrm>
          <a:prstGeom prst="rect">
            <a:avLst/>
          </a:prstGeom>
        </p:spPr>
        <p:txBody>
          <a:bodyPr vert="horz" wrap="square" lIns="0" tIns="13335" rIns="0" bIns="0" rtlCol="0">
            <a:spAutoFit/>
          </a:bodyPr>
          <a:lstStyle/>
          <a:p>
            <a:pPr marL="12700">
              <a:lnSpc>
                <a:spcPct val="100000"/>
              </a:lnSpc>
              <a:spcBef>
                <a:spcPts val="105"/>
              </a:spcBef>
            </a:pPr>
            <a:r>
              <a:rPr sz="1600" dirty="0">
                <a:latin typeface="Comic Sans MS"/>
                <a:cs typeface="Comic Sans MS"/>
              </a:rPr>
              <a:t>1 = </a:t>
            </a:r>
            <a:r>
              <a:rPr sz="1600" spc="-5" dirty="0">
                <a:latin typeface="Comic Sans MS"/>
                <a:cs typeface="Comic Sans MS"/>
              </a:rPr>
              <a:t>uterine</a:t>
            </a:r>
            <a:r>
              <a:rPr sz="1600" spc="-25" dirty="0">
                <a:latin typeface="Comic Sans MS"/>
                <a:cs typeface="Comic Sans MS"/>
              </a:rPr>
              <a:t> </a:t>
            </a:r>
            <a:r>
              <a:rPr sz="1600" spc="-5" dirty="0">
                <a:latin typeface="Comic Sans MS"/>
                <a:cs typeface="Comic Sans MS"/>
              </a:rPr>
              <a:t>epithelium</a:t>
            </a:r>
            <a:endParaRPr sz="1600">
              <a:latin typeface="Comic Sans MS"/>
              <a:cs typeface="Comic Sans MS"/>
            </a:endParaRPr>
          </a:p>
          <a:p>
            <a:pPr marL="12700" marR="139700">
              <a:lnSpc>
                <a:spcPct val="101200"/>
              </a:lnSpc>
              <a:spcBef>
                <a:spcPts val="1900"/>
              </a:spcBef>
              <a:buAutoNum type="arabicPlain" startAt="2"/>
              <a:tabLst>
                <a:tab pos="197485" algn="l"/>
              </a:tabLst>
            </a:pPr>
            <a:r>
              <a:rPr sz="1600" dirty="0">
                <a:latin typeface="Comic Sans MS"/>
                <a:cs typeface="Comic Sans MS"/>
              </a:rPr>
              <a:t>and 5 = </a:t>
            </a:r>
            <a:r>
              <a:rPr sz="1600" spc="-5" dirty="0">
                <a:latin typeface="Comic Sans MS"/>
                <a:cs typeface="Comic Sans MS"/>
              </a:rPr>
              <a:t>inner cell  mass </a:t>
            </a:r>
            <a:r>
              <a:rPr sz="1600" dirty="0">
                <a:latin typeface="Comic Sans MS"/>
                <a:cs typeface="Comic Sans MS"/>
              </a:rPr>
              <a:t>or </a:t>
            </a:r>
            <a:r>
              <a:rPr sz="1600" spc="-5" dirty="0">
                <a:latin typeface="Comic Sans MS"/>
                <a:cs typeface="Comic Sans MS"/>
              </a:rPr>
              <a:t>future</a:t>
            </a:r>
            <a:r>
              <a:rPr sz="1600" spc="-35" dirty="0">
                <a:latin typeface="Comic Sans MS"/>
                <a:cs typeface="Comic Sans MS"/>
              </a:rPr>
              <a:t> </a:t>
            </a:r>
            <a:r>
              <a:rPr sz="1600" spc="-5" dirty="0">
                <a:latin typeface="Comic Sans MS"/>
                <a:cs typeface="Comic Sans MS"/>
              </a:rPr>
              <a:t>embryo</a:t>
            </a:r>
            <a:endParaRPr sz="1600">
              <a:latin typeface="Comic Sans MS"/>
              <a:cs typeface="Comic Sans MS"/>
            </a:endParaRPr>
          </a:p>
          <a:p>
            <a:pPr marL="12700" marR="5080">
              <a:lnSpc>
                <a:spcPct val="100000"/>
              </a:lnSpc>
              <a:spcBef>
                <a:spcPts val="1920"/>
              </a:spcBef>
              <a:buAutoNum type="arabicPlain" startAt="2"/>
              <a:tabLst>
                <a:tab pos="197485" algn="l"/>
              </a:tabLst>
            </a:pPr>
            <a:r>
              <a:rPr sz="1600" dirty="0">
                <a:latin typeface="Comic Sans MS"/>
                <a:cs typeface="Comic Sans MS"/>
              </a:rPr>
              <a:t>and 4 = </a:t>
            </a:r>
            <a:r>
              <a:rPr sz="1600" spc="-5" dirty="0">
                <a:latin typeface="Comic Sans MS"/>
                <a:cs typeface="Comic Sans MS"/>
              </a:rPr>
              <a:t>trophoblast</a:t>
            </a:r>
            <a:r>
              <a:rPr sz="1600" spc="-40" dirty="0">
                <a:latin typeface="Comic Sans MS"/>
                <a:cs typeface="Comic Sans MS"/>
              </a:rPr>
              <a:t> </a:t>
            </a:r>
            <a:r>
              <a:rPr sz="1600" dirty="0">
                <a:latin typeface="Comic Sans MS"/>
                <a:cs typeface="Comic Sans MS"/>
              </a:rPr>
              <a:t>or  </a:t>
            </a:r>
            <a:r>
              <a:rPr sz="1600" spc="-5" dirty="0">
                <a:latin typeface="Comic Sans MS"/>
                <a:cs typeface="Comic Sans MS"/>
              </a:rPr>
              <a:t>future</a:t>
            </a:r>
            <a:r>
              <a:rPr sz="1600" spc="-10" dirty="0">
                <a:latin typeface="Comic Sans MS"/>
                <a:cs typeface="Comic Sans MS"/>
              </a:rPr>
              <a:t> </a:t>
            </a:r>
            <a:r>
              <a:rPr sz="1600" spc="-5" dirty="0">
                <a:latin typeface="Comic Sans MS"/>
                <a:cs typeface="Comic Sans MS"/>
              </a:rPr>
              <a:t>placenta</a:t>
            </a:r>
            <a:endParaRPr sz="1600">
              <a:latin typeface="Comic Sans MS"/>
              <a:cs typeface="Comic Sans MS"/>
            </a:endParaRPr>
          </a:p>
          <a:p>
            <a:pPr marL="12700">
              <a:lnSpc>
                <a:spcPct val="100000"/>
              </a:lnSpc>
              <a:spcBef>
                <a:spcPts val="1939"/>
              </a:spcBef>
            </a:pPr>
            <a:r>
              <a:rPr sz="1600" dirty="0">
                <a:latin typeface="Comic Sans MS"/>
                <a:cs typeface="Comic Sans MS"/>
              </a:rPr>
              <a:t>3 =</a:t>
            </a:r>
            <a:r>
              <a:rPr sz="1600" spc="-5" dirty="0">
                <a:latin typeface="Comic Sans MS"/>
                <a:cs typeface="Comic Sans MS"/>
              </a:rPr>
              <a:t> syncytiotrophoblast</a:t>
            </a:r>
            <a:endParaRPr sz="1600">
              <a:latin typeface="Comic Sans MS"/>
              <a:cs typeface="Comic Sans MS"/>
            </a:endParaRPr>
          </a:p>
          <a:p>
            <a:pPr marL="12700">
              <a:lnSpc>
                <a:spcPct val="100000"/>
              </a:lnSpc>
            </a:pPr>
            <a:r>
              <a:rPr sz="1600" dirty="0">
                <a:latin typeface="Comic Sans MS"/>
                <a:cs typeface="Comic Sans MS"/>
              </a:rPr>
              <a:t>4 =</a:t>
            </a:r>
            <a:r>
              <a:rPr sz="1600" spc="-20" dirty="0">
                <a:latin typeface="Comic Sans MS"/>
                <a:cs typeface="Comic Sans MS"/>
              </a:rPr>
              <a:t> </a:t>
            </a:r>
            <a:r>
              <a:rPr sz="1600" dirty="0">
                <a:latin typeface="Comic Sans MS"/>
                <a:cs typeface="Comic Sans MS"/>
              </a:rPr>
              <a:t>cytotrophoblast</a:t>
            </a:r>
            <a:endParaRPr sz="1600">
              <a:latin typeface="Comic Sans MS"/>
              <a:cs typeface="Comic Sans MS"/>
            </a:endParaRPr>
          </a:p>
          <a:p>
            <a:pPr marL="12700" marR="583565">
              <a:lnSpc>
                <a:spcPts val="3860"/>
              </a:lnSpc>
              <a:spcBef>
                <a:spcPts val="434"/>
              </a:spcBef>
            </a:pPr>
            <a:r>
              <a:rPr sz="1600" dirty="0">
                <a:latin typeface="Comic Sans MS"/>
                <a:cs typeface="Comic Sans MS"/>
              </a:rPr>
              <a:t>6 = yolk sac</a:t>
            </a:r>
            <a:r>
              <a:rPr sz="1600" spc="-85" dirty="0">
                <a:latin typeface="Comic Sans MS"/>
                <a:cs typeface="Comic Sans MS"/>
              </a:rPr>
              <a:t> </a:t>
            </a:r>
            <a:r>
              <a:rPr sz="1600" spc="-5" dirty="0">
                <a:latin typeface="Comic Sans MS"/>
                <a:cs typeface="Comic Sans MS"/>
              </a:rPr>
              <a:t>cavity  </a:t>
            </a:r>
            <a:r>
              <a:rPr sz="1600" dirty="0">
                <a:latin typeface="Comic Sans MS"/>
                <a:cs typeface="Comic Sans MS"/>
              </a:rPr>
              <a:t>8 =</a:t>
            </a:r>
            <a:r>
              <a:rPr sz="1600" spc="-20" dirty="0">
                <a:latin typeface="Comic Sans MS"/>
                <a:cs typeface="Comic Sans MS"/>
              </a:rPr>
              <a:t> </a:t>
            </a:r>
            <a:r>
              <a:rPr sz="1600" spc="-5" dirty="0">
                <a:latin typeface="Comic Sans MS"/>
                <a:cs typeface="Comic Sans MS"/>
              </a:rPr>
              <a:t>amnion</a:t>
            </a:r>
            <a:endParaRPr sz="1600">
              <a:latin typeface="Comic Sans MS"/>
              <a:cs typeface="Comic Sans MS"/>
            </a:endParaRPr>
          </a:p>
          <a:p>
            <a:pPr marL="12700">
              <a:lnSpc>
                <a:spcPct val="100000"/>
              </a:lnSpc>
              <a:spcBef>
                <a:spcPts val="1470"/>
              </a:spcBef>
            </a:pPr>
            <a:r>
              <a:rPr sz="1600" dirty="0">
                <a:latin typeface="Comic Sans MS"/>
                <a:cs typeface="Comic Sans MS"/>
              </a:rPr>
              <a:t>9 = </a:t>
            </a:r>
            <a:r>
              <a:rPr sz="1600" spc="-5" dirty="0">
                <a:latin typeface="Comic Sans MS"/>
                <a:cs typeface="Comic Sans MS"/>
              </a:rPr>
              <a:t>fibrin</a:t>
            </a:r>
            <a:r>
              <a:rPr sz="1600" spc="-25" dirty="0">
                <a:latin typeface="Comic Sans MS"/>
                <a:cs typeface="Comic Sans MS"/>
              </a:rPr>
              <a:t> </a:t>
            </a:r>
            <a:r>
              <a:rPr sz="1600" dirty="0">
                <a:latin typeface="Comic Sans MS"/>
                <a:cs typeface="Comic Sans MS"/>
              </a:rPr>
              <a:t>plug</a:t>
            </a:r>
            <a:endParaRPr sz="1600">
              <a:latin typeface="Comic Sans MS"/>
              <a:cs typeface="Comic Sans MS"/>
            </a:endParaRPr>
          </a:p>
          <a:p>
            <a:pPr marL="12700">
              <a:lnSpc>
                <a:spcPct val="100000"/>
              </a:lnSpc>
              <a:spcBef>
                <a:spcPts val="1945"/>
              </a:spcBef>
            </a:pPr>
            <a:r>
              <a:rPr sz="1600" dirty="0">
                <a:latin typeface="Comic Sans MS"/>
                <a:cs typeface="Comic Sans MS"/>
              </a:rPr>
              <a:t>10 = </a:t>
            </a:r>
            <a:r>
              <a:rPr sz="1600" spc="-5" dirty="0">
                <a:latin typeface="Comic Sans MS"/>
                <a:cs typeface="Comic Sans MS"/>
              </a:rPr>
              <a:t>intervillous</a:t>
            </a:r>
            <a:r>
              <a:rPr sz="1600" spc="-10" dirty="0">
                <a:latin typeface="Comic Sans MS"/>
                <a:cs typeface="Comic Sans MS"/>
              </a:rPr>
              <a:t> </a:t>
            </a:r>
            <a:r>
              <a:rPr sz="1600" spc="-5" dirty="0">
                <a:latin typeface="Comic Sans MS"/>
                <a:cs typeface="Comic Sans MS"/>
              </a:rPr>
              <a:t>spaces</a:t>
            </a:r>
            <a:endParaRPr sz="1600">
              <a:latin typeface="Comic Sans MS"/>
              <a:cs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22191" y="347473"/>
            <a:ext cx="5062727"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767331" y="1965452"/>
            <a:ext cx="1351915" cy="756920"/>
          </a:xfrm>
          <a:prstGeom prst="rect">
            <a:avLst/>
          </a:prstGeom>
        </p:spPr>
        <p:txBody>
          <a:bodyPr vert="horz" wrap="square" lIns="0" tIns="12700" rIns="0" bIns="0" rtlCol="0">
            <a:spAutoFit/>
          </a:bodyPr>
          <a:lstStyle/>
          <a:p>
            <a:pPr marL="12700" marR="5080">
              <a:lnSpc>
                <a:spcPct val="100000"/>
              </a:lnSpc>
              <a:spcBef>
                <a:spcPts val="100"/>
              </a:spcBef>
            </a:pPr>
            <a:r>
              <a:rPr sz="2400" b="0" i="0" spc="-5" dirty="0">
                <a:latin typeface="Comic Sans MS"/>
                <a:cs typeface="Comic Sans MS"/>
              </a:rPr>
              <a:t>16 days  </a:t>
            </a:r>
            <a:r>
              <a:rPr sz="2400" b="0" i="0" dirty="0">
                <a:latin typeface="Comic Sans MS"/>
                <a:cs typeface="Comic Sans MS"/>
              </a:rPr>
              <a:t>gestation</a:t>
            </a:r>
            <a:endParaRPr sz="2400">
              <a:latin typeface="Comic Sans MS"/>
              <a:cs typeface="Comic Sans MS"/>
            </a:endParaRPr>
          </a:p>
        </p:txBody>
      </p:sp>
      <p:sp>
        <p:nvSpPr>
          <p:cNvPr id="4" name="object 4"/>
          <p:cNvSpPr txBox="1"/>
          <p:nvPr/>
        </p:nvSpPr>
        <p:spPr>
          <a:xfrm>
            <a:off x="1843531" y="4861052"/>
            <a:ext cx="1661160" cy="1120140"/>
          </a:xfrm>
          <a:prstGeom prst="rect">
            <a:avLst/>
          </a:prstGeom>
        </p:spPr>
        <p:txBody>
          <a:bodyPr vert="horz" wrap="square" lIns="0" tIns="13970" rIns="0" bIns="0" rtlCol="0">
            <a:spAutoFit/>
          </a:bodyPr>
          <a:lstStyle/>
          <a:p>
            <a:pPr marL="12700" marR="5080">
              <a:lnSpc>
                <a:spcPct val="99600"/>
              </a:lnSpc>
              <a:spcBef>
                <a:spcPts val="110"/>
              </a:spcBef>
            </a:pPr>
            <a:r>
              <a:rPr sz="2400" spc="-5" dirty="0">
                <a:latin typeface="Comic Sans MS"/>
                <a:cs typeface="Comic Sans MS"/>
              </a:rPr>
              <a:t>21 days  </a:t>
            </a:r>
            <a:r>
              <a:rPr sz="2400" dirty="0">
                <a:latin typeface="Comic Sans MS"/>
                <a:cs typeface="Comic Sans MS"/>
              </a:rPr>
              <a:t>circulation  established</a:t>
            </a:r>
            <a:endParaRPr sz="2400">
              <a:latin typeface="Comic Sans MS"/>
              <a:cs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55191" y="499871"/>
            <a:ext cx="3941064" cy="6324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574791" y="499871"/>
            <a:ext cx="3995927" cy="655320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148331" y="3492500"/>
            <a:ext cx="126428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omic Sans MS"/>
                <a:cs typeface="Comic Sans MS"/>
              </a:rPr>
              <a:t>~16</a:t>
            </a:r>
            <a:r>
              <a:rPr sz="2400" spc="-90" dirty="0">
                <a:latin typeface="Comic Sans MS"/>
                <a:cs typeface="Comic Sans MS"/>
              </a:rPr>
              <a:t> </a:t>
            </a:r>
            <a:r>
              <a:rPr sz="2400" spc="-5" dirty="0">
                <a:latin typeface="Comic Sans MS"/>
                <a:cs typeface="Comic Sans MS"/>
              </a:rPr>
              <a:t>days</a:t>
            </a:r>
            <a:endParaRPr sz="2400">
              <a:latin typeface="Comic Sans MS"/>
              <a:cs typeface="Comic Sans MS"/>
            </a:endParaRPr>
          </a:p>
        </p:txBody>
      </p:sp>
      <p:sp>
        <p:nvSpPr>
          <p:cNvPr id="5" name="object 5"/>
          <p:cNvSpPr txBox="1">
            <a:spLocks noGrp="1"/>
          </p:cNvSpPr>
          <p:nvPr>
            <p:ph type="title"/>
          </p:nvPr>
        </p:nvSpPr>
        <p:spPr>
          <a:xfrm>
            <a:off x="6601459" y="3492500"/>
            <a:ext cx="1478280" cy="391160"/>
          </a:xfrm>
          <a:prstGeom prst="rect">
            <a:avLst/>
          </a:prstGeom>
        </p:spPr>
        <p:txBody>
          <a:bodyPr vert="horz" wrap="square" lIns="0" tIns="12700" rIns="0" bIns="0" rtlCol="0">
            <a:spAutoFit/>
          </a:bodyPr>
          <a:lstStyle/>
          <a:p>
            <a:pPr marL="12700">
              <a:lnSpc>
                <a:spcPct val="100000"/>
              </a:lnSpc>
              <a:spcBef>
                <a:spcPts val="100"/>
              </a:spcBef>
            </a:pPr>
            <a:r>
              <a:rPr sz="2400" b="0" i="0" dirty="0">
                <a:latin typeface="Comic Sans MS"/>
                <a:cs typeface="Comic Sans MS"/>
              </a:rPr>
              <a:t>~10</a:t>
            </a:r>
            <a:r>
              <a:rPr sz="2400" b="0" i="0" spc="-85" dirty="0">
                <a:latin typeface="Comic Sans MS"/>
                <a:cs typeface="Comic Sans MS"/>
              </a:rPr>
              <a:t> </a:t>
            </a:r>
            <a:r>
              <a:rPr sz="2400" b="0" i="0" spc="-5" dirty="0">
                <a:latin typeface="Comic Sans MS"/>
                <a:cs typeface="Comic Sans MS"/>
              </a:rPr>
              <a:t>weeks</a:t>
            </a:r>
            <a:endParaRPr sz="2400">
              <a:latin typeface="Comic Sans MS"/>
              <a:cs typeface="Comic Sans MS"/>
            </a:endParaRPr>
          </a:p>
        </p:txBody>
      </p:sp>
      <p:sp>
        <p:nvSpPr>
          <p:cNvPr id="6" name="object 6"/>
          <p:cNvSpPr txBox="1"/>
          <p:nvPr/>
        </p:nvSpPr>
        <p:spPr>
          <a:xfrm>
            <a:off x="6705091" y="6659371"/>
            <a:ext cx="15271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omic Sans MS"/>
                <a:cs typeface="Comic Sans MS"/>
              </a:rPr>
              <a:t>~20</a:t>
            </a:r>
            <a:r>
              <a:rPr sz="2400" spc="-85" dirty="0">
                <a:latin typeface="Comic Sans MS"/>
                <a:cs typeface="Comic Sans MS"/>
              </a:rPr>
              <a:t> </a:t>
            </a:r>
            <a:r>
              <a:rPr sz="2400" spc="-5" dirty="0">
                <a:latin typeface="Comic Sans MS"/>
                <a:cs typeface="Comic Sans MS"/>
              </a:rPr>
              <a:t>weeks</a:t>
            </a:r>
            <a:endParaRPr sz="2400">
              <a:latin typeface="Comic Sans MS"/>
              <a:cs typeface="Comic Sans MS"/>
            </a:endParaRPr>
          </a:p>
        </p:txBody>
      </p:sp>
      <p:sp>
        <p:nvSpPr>
          <p:cNvPr id="7" name="object 7"/>
          <p:cNvSpPr txBox="1"/>
          <p:nvPr/>
        </p:nvSpPr>
        <p:spPr>
          <a:xfrm>
            <a:off x="2209291" y="6659371"/>
            <a:ext cx="134112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omic Sans MS"/>
                <a:cs typeface="Comic Sans MS"/>
              </a:rPr>
              <a:t>~4</a:t>
            </a:r>
            <a:r>
              <a:rPr sz="2400" spc="-85" dirty="0">
                <a:latin typeface="Comic Sans MS"/>
                <a:cs typeface="Comic Sans MS"/>
              </a:rPr>
              <a:t> </a:t>
            </a:r>
            <a:r>
              <a:rPr sz="2400" spc="-5" dirty="0">
                <a:latin typeface="Comic Sans MS"/>
                <a:cs typeface="Comic Sans MS"/>
              </a:rPr>
              <a:t>weeks</a:t>
            </a:r>
            <a:endParaRPr sz="2400">
              <a:latin typeface="Comic Sans MS"/>
              <a:cs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30700" y="2837180"/>
            <a:ext cx="2027555" cy="695325"/>
          </a:xfrm>
          <a:prstGeom prst="rect">
            <a:avLst/>
          </a:prstGeom>
        </p:spPr>
        <p:txBody>
          <a:bodyPr vert="horz" wrap="square" lIns="0" tIns="11430" rIns="0" bIns="0" rtlCol="0">
            <a:spAutoFit/>
          </a:bodyPr>
          <a:lstStyle/>
          <a:p>
            <a:pPr marL="12700">
              <a:lnSpc>
                <a:spcPct val="100000"/>
              </a:lnSpc>
              <a:spcBef>
                <a:spcPts val="90"/>
              </a:spcBef>
            </a:pPr>
            <a:r>
              <a:rPr sz="4400" b="0" i="0" spc="-5" dirty="0">
                <a:solidFill>
                  <a:srgbClr val="FFFC00"/>
                </a:solidFill>
                <a:latin typeface="Comic Sans MS"/>
                <a:cs typeface="Comic Sans MS"/>
              </a:rPr>
              <a:t>Week</a:t>
            </a:r>
            <a:r>
              <a:rPr sz="4400" b="0" i="0" spc="-90" dirty="0">
                <a:solidFill>
                  <a:srgbClr val="FFFC00"/>
                </a:solidFill>
                <a:latin typeface="Comic Sans MS"/>
                <a:cs typeface="Comic Sans MS"/>
              </a:rPr>
              <a:t> </a:t>
            </a:r>
            <a:r>
              <a:rPr sz="4400" b="0" i="0" spc="-5" dirty="0">
                <a:solidFill>
                  <a:srgbClr val="FFFC00"/>
                </a:solidFill>
                <a:latin typeface="Comic Sans MS"/>
                <a:cs typeface="Comic Sans MS"/>
              </a:rPr>
              <a:t>3</a:t>
            </a:r>
            <a:endParaRPr sz="4400">
              <a:latin typeface="Comic Sans MS"/>
              <a:cs typeface="Comic Sans MS"/>
            </a:endParaRPr>
          </a:p>
        </p:txBody>
      </p:sp>
      <p:sp>
        <p:nvSpPr>
          <p:cNvPr id="3" name="object 3"/>
          <p:cNvSpPr txBox="1"/>
          <p:nvPr/>
        </p:nvSpPr>
        <p:spPr>
          <a:xfrm>
            <a:off x="3907027" y="4156964"/>
            <a:ext cx="264985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Comic Sans MS"/>
                <a:cs typeface="Comic Sans MS"/>
              </a:rPr>
              <a:t>Gastrulation</a:t>
            </a:r>
            <a:endParaRPr sz="3600">
              <a:latin typeface="Comic Sans MS"/>
              <a:cs typeface="Comic Sans MS"/>
            </a:endParaRPr>
          </a:p>
        </p:txBody>
      </p:sp>
      <p:sp>
        <p:nvSpPr>
          <p:cNvPr id="4" name="object 4"/>
          <p:cNvSpPr txBox="1"/>
          <p:nvPr/>
        </p:nvSpPr>
        <p:spPr>
          <a:xfrm>
            <a:off x="2023363" y="5254243"/>
            <a:ext cx="6417945" cy="634365"/>
          </a:xfrm>
          <a:prstGeom prst="rect">
            <a:avLst/>
          </a:prstGeom>
        </p:spPr>
        <p:txBody>
          <a:bodyPr vert="horz" wrap="square" lIns="0" tIns="11430" rIns="0" bIns="0" rtlCol="0">
            <a:spAutoFit/>
          </a:bodyPr>
          <a:lstStyle/>
          <a:p>
            <a:pPr marL="1109345" marR="5080" indent="-1097280">
              <a:lnSpc>
                <a:spcPct val="100000"/>
              </a:lnSpc>
              <a:spcBef>
                <a:spcPts val="90"/>
              </a:spcBef>
            </a:pPr>
            <a:r>
              <a:rPr sz="2000" b="1" i="1" spc="-5" dirty="0">
                <a:solidFill>
                  <a:srgbClr val="FFFC00"/>
                </a:solidFill>
                <a:latin typeface="Times New Roman"/>
                <a:cs typeface="Times New Roman"/>
              </a:rPr>
              <a:t>"The most important event in your life is not birth, marriage,  or death, but gastrulation."- L. Wolpert.</a:t>
            </a:r>
            <a:endParaRPr sz="20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3331" y="444500"/>
            <a:ext cx="2649855" cy="574040"/>
          </a:xfrm>
          <a:prstGeom prst="rect">
            <a:avLst/>
          </a:prstGeom>
        </p:spPr>
        <p:txBody>
          <a:bodyPr vert="horz" wrap="square" lIns="0" tIns="12700" rIns="0" bIns="0" rtlCol="0">
            <a:spAutoFit/>
          </a:bodyPr>
          <a:lstStyle/>
          <a:p>
            <a:pPr marL="12700">
              <a:lnSpc>
                <a:spcPct val="100000"/>
              </a:lnSpc>
              <a:spcBef>
                <a:spcPts val="100"/>
              </a:spcBef>
            </a:pPr>
            <a:r>
              <a:rPr b="0" i="0" dirty="0">
                <a:solidFill>
                  <a:srgbClr val="FFFC00"/>
                </a:solidFill>
                <a:latin typeface="Comic Sans MS"/>
                <a:cs typeface="Comic Sans MS"/>
              </a:rPr>
              <a:t>Gastrulation</a:t>
            </a:r>
          </a:p>
        </p:txBody>
      </p:sp>
      <p:sp>
        <p:nvSpPr>
          <p:cNvPr id="3" name="object 3"/>
          <p:cNvSpPr txBox="1"/>
          <p:nvPr/>
        </p:nvSpPr>
        <p:spPr>
          <a:xfrm>
            <a:off x="1386331" y="1633220"/>
            <a:ext cx="7579359" cy="1851660"/>
          </a:xfrm>
          <a:prstGeom prst="rect">
            <a:avLst/>
          </a:prstGeom>
        </p:spPr>
        <p:txBody>
          <a:bodyPr vert="horz" wrap="square" lIns="0" tIns="13335" rIns="0" bIns="0" rtlCol="0">
            <a:spAutoFit/>
          </a:bodyPr>
          <a:lstStyle/>
          <a:p>
            <a:pPr marL="12700" marR="5080">
              <a:lnSpc>
                <a:spcPct val="99800"/>
              </a:lnSpc>
              <a:spcBef>
                <a:spcPts val="105"/>
              </a:spcBef>
              <a:tabLst>
                <a:tab pos="1731645" algn="l"/>
                <a:tab pos="2660650" algn="l"/>
              </a:tabLst>
            </a:pPr>
            <a:r>
              <a:rPr sz="2400" dirty="0">
                <a:solidFill>
                  <a:srgbClr val="FFFFFF"/>
                </a:solidFill>
                <a:latin typeface="Comic Sans MS"/>
                <a:cs typeface="Comic Sans MS"/>
              </a:rPr>
              <a:t>The </a:t>
            </a:r>
            <a:r>
              <a:rPr sz="2400" spc="-5" dirty="0">
                <a:solidFill>
                  <a:srgbClr val="FFFFFF"/>
                </a:solidFill>
                <a:latin typeface="Comic Sans MS"/>
                <a:cs typeface="Comic Sans MS"/>
              </a:rPr>
              <a:t>inner </a:t>
            </a:r>
            <a:r>
              <a:rPr sz="2400" dirty="0">
                <a:solidFill>
                  <a:srgbClr val="FFFFFF"/>
                </a:solidFill>
                <a:latin typeface="Comic Sans MS"/>
                <a:cs typeface="Comic Sans MS"/>
              </a:rPr>
              <a:t>cell mass </a:t>
            </a:r>
            <a:r>
              <a:rPr sz="2400" spc="-5" dirty="0">
                <a:solidFill>
                  <a:srgbClr val="FFFFFF"/>
                </a:solidFill>
                <a:latin typeface="Comic Sans MS"/>
                <a:cs typeface="Comic Sans MS"/>
              </a:rPr>
              <a:t>in the 15-16 day </a:t>
            </a:r>
            <a:r>
              <a:rPr sz="2400" dirty="0">
                <a:solidFill>
                  <a:srgbClr val="FFFFFF"/>
                </a:solidFill>
                <a:latin typeface="Comic Sans MS"/>
                <a:cs typeface="Comic Sans MS"/>
              </a:rPr>
              <a:t>human embryo  consists of </a:t>
            </a:r>
            <a:r>
              <a:rPr sz="2400" spc="-5" dirty="0">
                <a:solidFill>
                  <a:srgbClr val="FFFFFF"/>
                </a:solidFill>
                <a:latin typeface="Comic Sans MS"/>
                <a:cs typeface="Comic Sans MS"/>
              </a:rPr>
              <a:t>two </a:t>
            </a:r>
            <a:r>
              <a:rPr sz="2400" dirty="0">
                <a:solidFill>
                  <a:srgbClr val="FFFFFF"/>
                </a:solidFill>
                <a:latin typeface="Comic Sans MS"/>
                <a:cs typeface="Comic Sans MS"/>
              </a:rPr>
              <a:t>layers – an </a:t>
            </a:r>
            <a:r>
              <a:rPr sz="2400" spc="-5" dirty="0">
                <a:solidFill>
                  <a:srgbClr val="FFFFFF"/>
                </a:solidFill>
                <a:latin typeface="Comic Sans MS"/>
                <a:cs typeface="Comic Sans MS"/>
              </a:rPr>
              <a:t>upper </a:t>
            </a:r>
            <a:r>
              <a:rPr sz="2400" dirty="0">
                <a:solidFill>
                  <a:srgbClr val="FFFFFF"/>
                </a:solidFill>
                <a:latin typeface="Comic Sans MS"/>
                <a:cs typeface="Comic Sans MS"/>
              </a:rPr>
              <a:t>epiblast and a lower  hypoblast.	Gastrulation converts </a:t>
            </a:r>
            <a:r>
              <a:rPr sz="2400" spc="-5" dirty="0">
                <a:solidFill>
                  <a:srgbClr val="FFFFFF"/>
                </a:solidFill>
                <a:latin typeface="Comic Sans MS"/>
                <a:cs typeface="Comic Sans MS"/>
              </a:rPr>
              <a:t>this bilaminar disc  into</a:t>
            </a:r>
            <a:r>
              <a:rPr sz="2400" dirty="0">
                <a:solidFill>
                  <a:srgbClr val="FFFFFF"/>
                </a:solidFill>
                <a:latin typeface="Comic Sans MS"/>
                <a:cs typeface="Comic Sans MS"/>
              </a:rPr>
              <a:t> </a:t>
            </a:r>
            <a:r>
              <a:rPr sz="2400" spc="-5" dirty="0">
                <a:solidFill>
                  <a:srgbClr val="FFFFFF"/>
                </a:solidFill>
                <a:latin typeface="Comic Sans MS"/>
                <a:cs typeface="Comic Sans MS"/>
              </a:rPr>
              <a:t>three</a:t>
            </a:r>
            <a:r>
              <a:rPr sz="2400" spc="5" dirty="0">
                <a:solidFill>
                  <a:srgbClr val="FFFFFF"/>
                </a:solidFill>
                <a:latin typeface="Comic Sans MS"/>
                <a:cs typeface="Comic Sans MS"/>
              </a:rPr>
              <a:t> </a:t>
            </a:r>
            <a:r>
              <a:rPr sz="2400" dirty="0">
                <a:solidFill>
                  <a:srgbClr val="FFFFFF"/>
                </a:solidFill>
                <a:latin typeface="Comic Sans MS"/>
                <a:cs typeface="Comic Sans MS"/>
              </a:rPr>
              <a:t>layers.	</a:t>
            </a:r>
            <a:r>
              <a:rPr sz="2400" spc="-5" dirty="0">
                <a:solidFill>
                  <a:srgbClr val="FFFFFF"/>
                </a:solidFill>
                <a:latin typeface="Comic Sans MS"/>
                <a:cs typeface="Comic Sans MS"/>
              </a:rPr>
              <a:t>An upper </a:t>
            </a:r>
            <a:r>
              <a:rPr sz="2400" b="1" dirty="0">
                <a:solidFill>
                  <a:srgbClr val="FFFC00"/>
                </a:solidFill>
                <a:latin typeface="Comic Sans MS"/>
                <a:cs typeface="Comic Sans MS"/>
              </a:rPr>
              <a:t>ectoderm</a:t>
            </a:r>
            <a:r>
              <a:rPr sz="2400" dirty="0">
                <a:solidFill>
                  <a:srgbClr val="FFFFFF"/>
                </a:solidFill>
                <a:latin typeface="Comic Sans MS"/>
                <a:cs typeface="Comic Sans MS"/>
              </a:rPr>
              <a:t>, a middle  </a:t>
            </a:r>
            <a:r>
              <a:rPr sz="2400" b="1" dirty="0">
                <a:solidFill>
                  <a:srgbClr val="FFFC00"/>
                </a:solidFill>
                <a:latin typeface="Comic Sans MS"/>
                <a:cs typeface="Comic Sans MS"/>
              </a:rPr>
              <a:t>mesoderm </a:t>
            </a:r>
            <a:r>
              <a:rPr sz="2400" dirty="0">
                <a:solidFill>
                  <a:srgbClr val="FFFFFF"/>
                </a:solidFill>
                <a:latin typeface="Comic Sans MS"/>
                <a:cs typeface="Comic Sans MS"/>
              </a:rPr>
              <a:t>and a lower</a:t>
            </a:r>
            <a:r>
              <a:rPr sz="2400" spc="-360" dirty="0">
                <a:solidFill>
                  <a:srgbClr val="FFFFFF"/>
                </a:solidFill>
                <a:latin typeface="Comic Sans MS"/>
                <a:cs typeface="Comic Sans MS"/>
              </a:rPr>
              <a:t> </a:t>
            </a:r>
            <a:r>
              <a:rPr sz="2400" b="1" spc="-5" dirty="0">
                <a:solidFill>
                  <a:srgbClr val="FFFC00"/>
                </a:solidFill>
                <a:latin typeface="Comic Sans MS"/>
                <a:cs typeface="Comic Sans MS"/>
              </a:rPr>
              <a:t>endoderm</a:t>
            </a:r>
            <a:r>
              <a:rPr sz="2400" spc="-5" dirty="0">
                <a:solidFill>
                  <a:srgbClr val="FFFFFF"/>
                </a:solidFill>
                <a:latin typeface="Comic Sans MS"/>
                <a:cs typeface="Comic Sans MS"/>
              </a:rPr>
              <a:t>.</a:t>
            </a:r>
            <a:endParaRPr sz="2400">
              <a:latin typeface="Comic Sans MS"/>
              <a:cs typeface="Comic Sans MS"/>
            </a:endParaRPr>
          </a:p>
        </p:txBody>
      </p:sp>
      <p:sp>
        <p:nvSpPr>
          <p:cNvPr id="4" name="object 4"/>
          <p:cNvSpPr/>
          <p:nvPr/>
        </p:nvSpPr>
        <p:spPr>
          <a:xfrm>
            <a:off x="1036319" y="3928871"/>
            <a:ext cx="1271015" cy="15239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708391" y="3944111"/>
            <a:ext cx="1905000" cy="1502663"/>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081531" y="5549899"/>
            <a:ext cx="1106805" cy="238125"/>
          </a:xfrm>
          <a:prstGeom prst="rect">
            <a:avLst/>
          </a:prstGeom>
        </p:spPr>
        <p:txBody>
          <a:bodyPr vert="horz" wrap="square" lIns="0" tIns="11430" rIns="0" bIns="0" rtlCol="0">
            <a:spAutoFit/>
          </a:bodyPr>
          <a:lstStyle/>
          <a:p>
            <a:pPr marL="12700">
              <a:lnSpc>
                <a:spcPct val="100000"/>
              </a:lnSpc>
              <a:spcBef>
                <a:spcPts val="90"/>
              </a:spcBef>
            </a:pPr>
            <a:r>
              <a:rPr sz="1400" spc="-5" dirty="0">
                <a:solidFill>
                  <a:srgbClr val="FFFC00"/>
                </a:solidFill>
                <a:latin typeface="Times New Roman"/>
                <a:cs typeface="Times New Roman"/>
              </a:rPr>
              <a:t>14-day</a:t>
            </a:r>
            <a:r>
              <a:rPr sz="1400" spc="-60" dirty="0">
                <a:solidFill>
                  <a:srgbClr val="FFFC00"/>
                </a:solidFill>
                <a:latin typeface="Times New Roman"/>
                <a:cs typeface="Times New Roman"/>
              </a:rPr>
              <a:t> </a:t>
            </a:r>
            <a:r>
              <a:rPr sz="1400" spc="-5" dirty="0">
                <a:solidFill>
                  <a:srgbClr val="FFFC00"/>
                </a:solidFill>
                <a:latin typeface="Times New Roman"/>
                <a:cs typeface="Times New Roman"/>
              </a:rPr>
              <a:t>embryo</a:t>
            </a:r>
            <a:endParaRPr sz="1400">
              <a:latin typeface="Times New Roman"/>
              <a:cs typeface="Times New Roman"/>
            </a:endParaRPr>
          </a:p>
        </p:txBody>
      </p:sp>
      <p:sp>
        <p:nvSpPr>
          <p:cNvPr id="7" name="object 7"/>
          <p:cNvSpPr txBox="1"/>
          <p:nvPr/>
        </p:nvSpPr>
        <p:spPr>
          <a:xfrm>
            <a:off x="8122411" y="5549899"/>
            <a:ext cx="1106805" cy="238125"/>
          </a:xfrm>
          <a:prstGeom prst="rect">
            <a:avLst/>
          </a:prstGeom>
        </p:spPr>
        <p:txBody>
          <a:bodyPr vert="horz" wrap="square" lIns="0" tIns="11430" rIns="0" bIns="0" rtlCol="0">
            <a:spAutoFit/>
          </a:bodyPr>
          <a:lstStyle/>
          <a:p>
            <a:pPr marL="12700">
              <a:lnSpc>
                <a:spcPct val="100000"/>
              </a:lnSpc>
              <a:spcBef>
                <a:spcPts val="90"/>
              </a:spcBef>
            </a:pPr>
            <a:r>
              <a:rPr sz="1400" spc="-5" dirty="0">
                <a:solidFill>
                  <a:srgbClr val="FFFC00"/>
                </a:solidFill>
                <a:latin typeface="Times New Roman"/>
                <a:cs typeface="Times New Roman"/>
              </a:rPr>
              <a:t>18-day</a:t>
            </a:r>
            <a:r>
              <a:rPr sz="1400" spc="-60" dirty="0">
                <a:solidFill>
                  <a:srgbClr val="FFFC00"/>
                </a:solidFill>
                <a:latin typeface="Times New Roman"/>
                <a:cs typeface="Times New Roman"/>
              </a:rPr>
              <a:t> </a:t>
            </a:r>
            <a:r>
              <a:rPr sz="1400" spc="-5" dirty="0">
                <a:solidFill>
                  <a:srgbClr val="FFFC00"/>
                </a:solidFill>
                <a:latin typeface="Times New Roman"/>
                <a:cs typeface="Times New Roman"/>
              </a:rPr>
              <a:t>embryo</a:t>
            </a:r>
            <a:endParaRPr sz="1400">
              <a:latin typeface="Times New Roman"/>
              <a:cs typeface="Times New Roman"/>
            </a:endParaRPr>
          </a:p>
        </p:txBody>
      </p:sp>
      <p:sp>
        <p:nvSpPr>
          <p:cNvPr id="8" name="object 8"/>
          <p:cNvSpPr txBox="1"/>
          <p:nvPr/>
        </p:nvSpPr>
        <p:spPr>
          <a:xfrm>
            <a:off x="3620515" y="5549899"/>
            <a:ext cx="2864485" cy="238125"/>
          </a:xfrm>
          <a:prstGeom prst="rect">
            <a:avLst/>
          </a:prstGeom>
        </p:spPr>
        <p:txBody>
          <a:bodyPr vert="horz" wrap="square" lIns="0" tIns="11430" rIns="0" bIns="0" rtlCol="0">
            <a:spAutoFit/>
          </a:bodyPr>
          <a:lstStyle/>
          <a:p>
            <a:pPr marL="12700">
              <a:lnSpc>
                <a:spcPct val="100000"/>
              </a:lnSpc>
              <a:spcBef>
                <a:spcPts val="90"/>
              </a:spcBef>
            </a:pPr>
            <a:r>
              <a:rPr sz="1400" spc="-5" dirty="0">
                <a:solidFill>
                  <a:srgbClr val="FFFC00"/>
                </a:solidFill>
                <a:latin typeface="Times New Roman"/>
                <a:cs typeface="Times New Roman"/>
              </a:rPr>
              <a:t>Gastrulation in a 16-day human</a:t>
            </a:r>
            <a:r>
              <a:rPr sz="1400" spc="-20" dirty="0">
                <a:solidFill>
                  <a:srgbClr val="FFFC00"/>
                </a:solidFill>
                <a:latin typeface="Times New Roman"/>
                <a:cs typeface="Times New Roman"/>
              </a:rPr>
              <a:t> </a:t>
            </a:r>
            <a:r>
              <a:rPr sz="1400" spc="-5" dirty="0">
                <a:solidFill>
                  <a:srgbClr val="FFFC00"/>
                </a:solidFill>
                <a:latin typeface="Times New Roman"/>
                <a:cs typeface="Times New Roman"/>
              </a:rPr>
              <a:t>embryo</a:t>
            </a:r>
            <a:endParaRPr sz="1400">
              <a:latin typeface="Times New Roman"/>
              <a:cs typeface="Times New Roman"/>
            </a:endParaRPr>
          </a:p>
        </p:txBody>
      </p:sp>
      <p:sp>
        <p:nvSpPr>
          <p:cNvPr id="9" name="object 9"/>
          <p:cNvSpPr/>
          <p:nvPr/>
        </p:nvSpPr>
        <p:spPr>
          <a:xfrm>
            <a:off x="5041391" y="3928871"/>
            <a:ext cx="2590799" cy="153619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2526791" y="3928871"/>
            <a:ext cx="2438400" cy="1533143"/>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50900" y="4387850"/>
            <a:ext cx="8991600" cy="26687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51000" y="425451"/>
            <a:ext cx="7391400" cy="39624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30700" y="2837180"/>
            <a:ext cx="2027555" cy="695325"/>
          </a:xfrm>
          <a:prstGeom prst="rect">
            <a:avLst/>
          </a:prstGeom>
        </p:spPr>
        <p:txBody>
          <a:bodyPr vert="horz" wrap="square" lIns="0" tIns="11430" rIns="0" bIns="0" rtlCol="0">
            <a:spAutoFit/>
          </a:bodyPr>
          <a:lstStyle/>
          <a:p>
            <a:pPr marL="12700">
              <a:lnSpc>
                <a:spcPct val="100000"/>
              </a:lnSpc>
              <a:spcBef>
                <a:spcPts val="90"/>
              </a:spcBef>
            </a:pPr>
            <a:r>
              <a:rPr sz="4400" spc="-5" dirty="0">
                <a:solidFill>
                  <a:srgbClr val="FFFC00"/>
                </a:solidFill>
                <a:latin typeface="Comic Sans MS"/>
                <a:cs typeface="Comic Sans MS"/>
              </a:rPr>
              <a:t>Week</a:t>
            </a:r>
            <a:r>
              <a:rPr sz="4400" spc="-90" dirty="0">
                <a:solidFill>
                  <a:srgbClr val="FFFC00"/>
                </a:solidFill>
                <a:latin typeface="Comic Sans MS"/>
                <a:cs typeface="Comic Sans MS"/>
              </a:rPr>
              <a:t> </a:t>
            </a:r>
            <a:r>
              <a:rPr sz="4400" spc="-5" dirty="0">
                <a:solidFill>
                  <a:srgbClr val="FFFC00"/>
                </a:solidFill>
                <a:latin typeface="Comic Sans MS"/>
                <a:cs typeface="Comic Sans MS"/>
              </a:rPr>
              <a:t>4</a:t>
            </a:r>
            <a:endParaRPr sz="4400">
              <a:latin typeface="Comic Sans MS"/>
              <a:cs typeface="Comic Sans MS"/>
            </a:endParaRPr>
          </a:p>
        </p:txBody>
      </p:sp>
      <p:sp>
        <p:nvSpPr>
          <p:cNvPr id="3" name="object 3"/>
          <p:cNvSpPr txBox="1"/>
          <p:nvPr/>
        </p:nvSpPr>
        <p:spPr>
          <a:xfrm>
            <a:off x="4224019" y="4248403"/>
            <a:ext cx="2240915" cy="512445"/>
          </a:xfrm>
          <a:prstGeom prst="rect">
            <a:avLst/>
          </a:prstGeom>
        </p:spPr>
        <p:txBody>
          <a:bodyPr vert="horz" wrap="square" lIns="0" tIns="11430" rIns="0" bIns="0" rtlCol="0">
            <a:spAutoFit/>
          </a:bodyPr>
          <a:lstStyle/>
          <a:p>
            <a:pPr marL="12700">
              <a:lnSpc>
                <a:spcPct val="100000"/>
              </a:lnSpc>
              <a:spcBef>
                <a:spcPts val="90"/>
              </a:spcBef>
            </a:pPr>
            <a:r>
              <a:rPr sz="3200" spc="-5" dirty="0">
                <a:solidFill>
                  <a:srgbClr val="FFFFFF"/>
                </a:solidFill>
                <a:latin typeface="Comic Sans MS"/>
                <a:cs typeface="Comic Sans MS"/>
              </a:rPr>
              <a:t>Neurulation</a:t>
            </a:r>
            <a:endParaRPr sz="3200">
              <a:latin typeface="Comic Sans MS"/>
              <a:cs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191" y="347471"/>
            <a:ext cx="9144000" cy="6858000"/>
          </a:xfrm>
          <a:custGeom>
            <a:avLst/>
            <a:gdLst/>
            <a:ahLst/>
            <a:cxnLst/>
            <a:rect l="l" t="t" r="r" b="b"/>
            <a:pathLst>
              <a:path w="9144000" h="6858000">
                <a:moveTo>
                  <a:pt x="0" y="0"/>
                </a:moveTo>
                <a:lnTo>
                  <a:pt x="9144000" y="0"/>
                </a:lnTo>
                <a:lnTo>
                  <a:pt x="9144000" y="6858000"/>
                </a:lnTo>
                <a:lnTo>
                  <a:pt x="0" y="6858000"/>
                </a:lnTo>
                <a:lnTo>
                  <a:pt x="0" y="0"/>
                </a:lnTo>
                <a:close/>
              </a:path>
            </a:pathLst>
          </a:custGeom>
          <a:solidFill>
            <a:srgbClr val="D6D7FF"/>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874520" marR="5080" indent="-1862455">
              <a:lnSpc>
                <a:spcPct val="100000"/>
              </a:lnSpc>
              <a:spcBef>
                <a:spcPts val="100"/>
              </a:spcBef>
            </a:pPr>
            <a:r>
              <a:rPr spc="-5" dirty="0"/>
              <a:t>Nervous System Development </a:t>
            </a:r>
            <a:r>
              <a:rPr dirty="0"/>
              <a:t>in the  </a:t>
            </a:r>
            <a:r>
              <a:rPr i="1" dirty="0"/>
              <a:t>Human</a:t>
            </a:r>
            <a:r>
              <a:rPr i="1" spc="-10" dirty="0"/>
              <a:t> </a:t>
            </a:r>
            <a:r>
              <a:rPr i="1" dirty="0"/>
              <a:t>Embryo</a:t>
            </a:r>
          </a:p>
        </p:txBody>
      </p:sp>
      <p:sp>
        <p:nvSpPr>
          <p:cNvPr id="4" name="object 4"/>
          <p:cNvSpPr/>
          <p:nvPr/>
        </p:nvSpPr>
        <p:spPr>
          <a:xfrm>
            <a:off x="774192" y="2178050"/>
            <a:ext cx="6248400" cy="502742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022592" y="2178050"/>
            <a:ext cx="2895599" cy="3834383"/>
          </a:xfrm>
          <a:prstGeom prst="rect">
            <a:avLst/>
          </a:prstGeom>
        </p:spPr>
        <p:txBody>
          <a:bodyPr vert="horz" wrap="square" lIns="0" tIns="12700" rIns="0" bIns="0" rtlCol="0">
            <a:spAutoFit/>
          </a:bodyPr>
          <a:lstStyle/>
          <a:p>
            <a:pPr marL="469265" marR="27305" indent="-457200">
              <a:lnSpc>
                <a:spcPct val="100299"/>
              </a:lnSpc>
              <a:spcBef>
                <a:spcPts val="100"/>
              </a:spcBef>
              <a:buAutoNum type="alphaLcParenBoth"/>
              <a:tabLst>
                <a:tab pos="469265" algn="l"/>
                <a:tab pos="469900" algn="l"/>
              </a:tabLst>
            </a:pPr>
            <a:r>
              <a:rPr sz="2000" spc="-5" dirty="0">
                <a:latin typeface="Times New Roman"/>
                <a:cs typeface="Times New Roman"/>
              </a:rPr>
              <a:t>At </a:t>
            </a:r>
            <a:r>
              <a:rPr sz="2000" dirty="0">
                <a:latin typeface="Times New Roman"/>
                <a:cs typeface="Times New Roman"/>
              </a:rPr>
              <a:t>18 </a:t>
            </a:r>
            <a:r>
              <a:rPr sz="2000" spc="-5" dirty="0">
                <a:latin typeface="Times New Roman"/>
                <a:cs typeface="Times New Roman"/>
              </a:rPr>
              <a:t>days after  conception the embryo  consists </a:t>
            </a:r>
            <a:r>
              <a:rPr sz="2000" dirty="0">
                <a:latin typeface="Times New Roman"/>
                <a:cs typeface="Times New Roman"/>
              </a:rPr>
              <a:t>of 3 </a:t>
            </a:r>
            <a:r>
              <a:rPr sz="2000" spc="-5" dirty="0">
                <a:latin typeface="Times New Roman"/>
                <a:cs typeface="Times New Roman"/>
              </a:rPr>
              <a:t>layers </a:t>
            </a:r>
            <a:r>
              <a:rPr sz="2000" dirty="0">
                <a:latin typeface="Times New Roman"/>
                <a:cs typeface="Times New Roman"/>
              </a:rPr>
              <a:t>of  </a:t>
            </a:r>
            <a:r>
              <a:rPr sz="2000" spc="-5" dirty="0">
                <a:latin typeface="Times New Roman"/>
                <a:cs typeface="Times New Roman"/>
              </a:rPr>
              <a:t>cells: endoderm,  mesoderm, </a:t>
            </a:r>
            <a:r>
              <a:rPr sz="2000" dirty="0">
                <a:latin typeface="Times New Roman"/>
                <a:cs typeface="Times New Roman"/>
              </a:rPr>
              <a:t>and  </a:t>
            </a:r>
            <a:r>
              <a:rPr sz="2000" spc="-5" dirty="0">
                <a:latin typeface="Times New Roman"/>
                <a:cs typeface="Times New Roman"/>
              </a:rPr>
              <a:t>ectoderm. Thickening  </a:t>
            </a:r>
            <a:r>
              <a:rPr sz="2000" dirty="0">
                <a:latin typeface="Times New Roman"/>
                <a:cs typeface="Times New Roman"/>
              </a:rPr>
              <a:t>of </a:t>
            </a:r>
            <a:r>
              <a:rPr sz="2000" spc="-5" dirty="0">
                <a:latin typeface="Times New Roman"/>
                <a:cs typeface="Times New Roman"/>
              </a:rPr>
              <a:t>the ectoderm leads  </a:t>
            </a:r>
            <a:r>
              <a:rPr sz="2000" dirty="0">
                <a:latin typeface="Times New Roman"/>
                <a:cs typeface="Times New Roman"/>
              </a:rPr>
              <a:t>to </a:t>
            </a:r>
            <a:r>
              <a:rPr sz="2000" spc="-5" dirty="0">
                <a:latin typeface="Times New Roman"/>
                <a:cs typeface="Times New Roman"/>
              </a:rPr>
              <a:t>the development </a:t>
            </a:r>
            <a:r>
              <a:rPr sz="2000" dirty="0">
                <a:latin typeface="Times New Roman"/>
                <a:cs typeface="Times New Roman"/>
              </a:rPr>
              <a:t>of  </a:t>
            </a:r>
            <a:r>
              <a:rPr sz="2000" spc="-5" dirty="0">
                <a:latin typeface="Times New Roman"/>
                <a:cs typeface="Times New Roman"/>
              </a:rPr>
              <a:t>the neural</a:t>
            </a:r>
            <a:r>
              <a:rPr sz="2000" spc="-15" dirty="0">
                <a:latin typeface="Times New Roman"/>
                <a:cs typeface="Times New Roman"/>
              </a:rPr>
              <a:t> </a:t>
            </a:r>
            <a:r>
              <a:rPr sz="2000" spc="-5" dirty="0">
                <a:latin typeface="Times New Roman"/>
                <a:cs typeface="Times New Roman"/>
              </a:rPr>
              <a:t>plate.</a:t>
            </a:r>
            <a:endParaRPr sz="2000" dirty="0">
              <a:latin typeface="Times New Roman"/>
              <a:cs typeface="Times New Roman"/>
            </a:endParaRPr>
          </a:p>
          <a:p>
            <a:pPr marL="469265" marR="5080" indent="-457200">
              <a:lnSpc>
                <a:spcPct val="100000"/>
              </a:lnSpc>
              <a:spcBef>
                <a:spcPts val="960"/>
              </a:spcBef>
              <a:buAutoNum type="alphaLcParenBoth"/>
              <a:tabLst>
                <a:tab pos="469265" algn="l"/>
                <a:tab pos="469900" algn="l"/>
              </a:tabLst>
            </a:pPr>
            <a:r>
              <a:rPr sz="2000" dirty="0">
                <a:latin typeface="Times New Roman"/>
                <a:cs typeface="Times New Roman"/>
              </a:rPr>
              <a:t>The </a:t>
            </a:r>
            <a:r>
              <a:rPr sz="2000" spc="-5" dirty="0">
                <a:latin typeface="Times New Roman"/>
                <a:cs typeface="Times New Roman"/>
              </a:rPr>
              <a:t>neural groove  begins </a:t>
            </a:r>
            <a:r>
              <a:rPr sz="2000" dirty="0">
                <a:latin typeface="Times New Roman"/>
                <a:cs typeface="Times New Roman"/>
              </a:rPr>
              <a:t>to </a:t>
            </a:r>
            <a:r>
              <a:rPr sz="2000" spc="-5" dirty="0">
                <a:latin typeface="Times New Roman"/>
                <a:cs typeface="Times New Roman"/>
              </a:rPr>
              <a:t>develop </a:t>
            </a:r>
            <a:r>
              <a:rPr sz="2000" dirty="0">
                <a:latin typeface="Times New Roman"/>
                <a:cs typeface="Times New Roman"/>
              </a:rPr>
              <a:t>at</a:t>
            </a:r>
            <a:r>
              <a:rPr sz="2000" spc="-50" dirty="0">
                <a:latin typeface="Times New Roman"/>
                <a:cs typeface="Times New Roman"/>
              </a:rPr>
              <a:t> </a:t>
            </a:r>
            <a:r>
              <a:rPr sz="2000" dirty="0">
                <a:latin typeface="Times New Roman"/>
                <a:cs typeface="Times New Roman"/>
              </a:rPr>
              <a:t>20  </a:t>
            </a:r>
            <a:r>
              <a:rPr sz="2000" spc="-5" dirty="0">
                <a:latin typeface="Times New Roman"/>
                <a:cs typeface="Times New Roman"/>
              </a:rPr>
              <a:t>days.</a:t>
            </a:r>
            <a:endParaRPr sz="2000" dirty="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1067" y="935228"/>
            <a:ext cx="6811264" cy="677108"/>
          </a:xfrm>
        </p:spPr>
        <p:txBody>
          <a:bodyPr/>
          <a:lstStyle/>
          <a:p>
            <a:r>
              <a:rPr lang="en-AU" sz="4400" dirty="0" smtClean="0">
                <a:solidFill>
                  <a:srgbClr val="FF0000"/>
                </a:solidFill>
              </a:rPr>
              <a:t>Embryology </a:t>
            </a:r>
            <a:endParaRPr lang="en-AU" sz="4400" dirty="0">
              <a:solidFill>
                <a:srgbClr val="FF0000"/>
              </a:solidFill>
            </a:endParaRPr>
          </a:p>
        </p:txBody>
      </p:sp>
      <p:sp>
        <p:nvSpPr>
          <p:cNvPr id="4" name="Rectangle 3"/>
          <p:cNvSpPr/>
          <p:nvPr/>
        </p:nvSpPr>
        <p:spPr>
          <a:xfrm>
            <a:off x="1460500" y="2635250"/>
            <a:ext cx="8229600" cy="1323439"/>
          </a:xfrm>
          <a:prstGeom prst="rect">
            <a:avLst/>
          </a:prstGeom>
        </p:spPr>
        <p:txBody>
          <a:bodyPr wrap="square">
            <a:spAutoFit/>
          </a:bodyPr>
          <a:lstStyle/>
          <a:p>
            <a:r>
              <a:rPr lang="en-AU" sz="4000" dirty="0">
                <a:solidFill>
                  <a:schemeClr val="bg1"/>
                </a:solidFill>
              </a:rPr>
              <a:t>Definition: </a:t>
            </a:r>
            <a:r>
              <a:rPr lang="en-AU" sz="4000" dirty="0" smtClean="0">
                <a:solidFill>
                  <a:schemeClr val="bg1"/>
                </a:solidFill>
              </a:rPr>
              <a:t>The </a:t>
            </a:r>
            <a:r>
              <a:rPr lang="en-AU" sz="4000" dirty="0">
                <a:solidFill>
                  <a:schemeClr val="bg1"/>
                </a:solidFill>
              </a:rPr>
              <a:t>study of the origin and development of an </a:t>
            </a:r>
            <a:r>
              <a:rPr lang="en-AU" sz="4000" dirty="0" smtClean="0">
                <a:solidFill>
                  <a:schemeClr val="bg1"/>
                </a:solidFill>
              </a:rPr>
              <a:t>organism. </a:t>
            </a:r>
            <a:endParaRPr lang="en-AU" sz="4000" dirty="0">
              <a:solidFill>
                <a:schemeClr val="bg1"/>
              </a:solidFill>
            </a:endParaRPr>
          </a:p>
        </p:txBody>
      </p:sp>
    </p:spTree>
    <p:extLst>
      <p:ext uri="{BB962C8B-B14F-4D97-AF65-F5344CB8AC3E}">
        <p14:creationId xmlns:p14="http://schemas.microsoft.com/office/powerpoint/2010/main" val="2927094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191" y="347471"/>
            <a:ext cx="9144000" cy="6858000"/>
          </a:xfrm>
          <a:custGeom>
            <a:avLst/>
            <a:gdLst/>
            <a:ahLst/>
            <a:cxnLst/>
            <a:rect l="l" t="t" r="r" b="b"/>
            <a:pathLst>
              <a:path w="9144000" h="6858000">
                <a:moveTo>
                  <a:pt x="0" y="0"/>
                </a:moveTo>
                <a:lnTo>
                  <a:pt x="9144000" y="0"/>
                </a:lnTo>
                <a:lnTo>
                  <a:pt x="9144000" y="6858000"/>
                </a:lnTo>
                <a:lnTo>
                  <a:pt x="0" y="6858000"/>
                </a:lnTo>
                <a:lnTo>
                  <a:pt x="0" y="0"/>
                </a:lnTo>
                <a:close/>
              </a:path>
            </a:pathLst>
          </a:custGeom>
          <a:solidFill>
            <a:srgbClr val="D6D7FF"/>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874520" marR="5080" indent="-1862455">
              <a:lnSpc>
                <a:spcPct val="100000"/>
              </a:lnSpc>
              <a:spcBef>
                <a:spcPts val="100"/>
              </a:spcBef>
            </a:pPr>
            <a:r>
              <a:rPr spc="-5" dirty="0"/>
              <a:t>Nervous System Development </a:t>
            </a:r>
            <a:r>
              <a:rPr dirty="0"/>
              <a:t>in the  </a:t>
            </a:r>
            <a:r>
              <a:rPr i="1" dirty="0"/>
              <a:t>Human</a:t>
            </a:r>
            <a:r>
              <a:rPr i="1" spc="-10" dirty="0"/>
              <a:t> </a:t>
            </a:r>
            <a:r>
              <a:rPr i="1" dirty="0"/>
              <a:t>Embryo</a:t>
            </a:r>
          </a:p>
        </p:txBody>
      </p:sp>
      <p:sp>
        <p:nvSpPr>
          <p:cNvPr id="4" name="object 4"/>
          <p:cNvSpPr/>
          <p:nvPr/>
        </p:nvSpPr>
        <p:spPr>
          <a:xfrm>
            <a:off x="784714" y="2254250"/>
            <a:ext cx="5562598" cy="495122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77531" y="2879852"/>
            <a:ext cx="2254250" cy="3597910"/>
          </a:xfrm>
          <a:prstGeom prst="rect">
            <a:avLst/>
          </a:prstGeom>
        </p:spPr>
        <p:txBody>
          <a:bodyPr vert="horz" wrap="square" lIns="0" tIns="12700" rIns="0" bIns="0" rtlCol="0">
            <a:spAutoFit/>
          </a:bodyPr>
          <a:lstStyle/>
          <a:p>
            <a:pPr marL="12700" marR="5080">
              <a:lnSpc>
                <a:spcPct val="100000"/>
              </a:lnSpc>
              <a:spcBef>
                <a:spcPts val="100"/>
              </a:spcBef>
              <a:buAutoNum type="alphaLcParenBoth" startAt="3"/>
              <a:tabLst>
                <a:tab pos="323850" algn="l"/>
                <a:tab pos="2101215" algn="l"/>
              </a:tabLst>
            </a:pPr>
            <a:r>
              <a:rPr sz="1800" spc="-5" dirty="0">
                <a:latin typeface="Times New Roman"/>
                <a:cs typeface="Times New Roman"/>
              </a:rPr>
              <a:t>At </a:t>
            </a:r>
            <a:r>
              <a:rPr sz="1800" dirty="0">
                <a:latin typeface="Times New Roman"/>
                <a:cs typeface="Times New Roman"/>
              </a:rPr>
              <a:t>22 days the  neural groove has  closed in the middle to  form the neural tube.	It  remains open at either  end.</a:t>
            </a:r>
            <a:endParaRPr sz="1800">
              <a:latin typeface="Times New Roman"/>
              <a:cs typeface="Times New Roman"/>
            </a:endParaRPr>
          </a:p>
          <a:p>
            <a:pPr>
              <a:lnSpc>
                <a:spcPct val="100000"/>
              </a:lnSpc>
              <a:buFont typeface="Times New Roman"/>
              <a:buAutoNum type="alphaLcParenBoth" startAt="3"/>
            </a:pPr>
            <a:endParaRPr sz="2000">
              <a:latin typeface="Times New Roman"/>
              <a:cs typeface="Times New Roman"/>
            </a:endParaRPr>
          </a:p>
          <a:p>
            <a:pPr>
              <a:lnSpc>
                <a:spcPct val="100000"/>
              </a:lnSpc>
              <a:spcBef>
                <a:spcPts val="25"/>
              </a:spcBef>
              <a:buFont typeface="Times New Roman"/>
              <a:buAutoNum type="alphaLcParenBoth" startAt="3"/>
            </a:pPr>
            <a:endParaRPr sz="1750">
              <a:latin typeface="Times New Roman"/>
              <a:cs typeface="Times New Roman"/>
            </a:endParaRPr>
          </a:p>
          <a:p>
            <a:pPr marL="12700" marR="97155">
              <a:lnSpc>
                <a:spcPct val="100299"/>
              </a:lnSpc>
              <a:buAutoNum type="alphaLcParenBoth" startAt="3"/>
              <a:tabLst>
                <a:tab pos="393700" algn="l"/>
              </a:tabLst>
            </a:pPr>
            <a:r>
              <a:rPr sz="1800" dirty="0">
                <a:latin typeface="Times New Roman"/>
                <a:cs typeface="Times New Roman"/>
              </a:rPr>
              <a:t>The anterior  opening or neuropore  closes day 25-26 and  the posterior</a:t>
            </a:r>
            <a:r>
              <a:rPr sz="1800" spc="-85" dirty="0">
                <a:latin typeface="Times New Roman"/>
                <a:cs typeface="Times New Roman"/>
              </a:rPr>
              <a:t> </a:t>
            </a:r>
            <a:r>
              <a:rPr sz="1800" dirty="0">
                <a:latin typeface="Times New Roman"/>
                <a:cs typeface="Times New Roman"/>
              </a:rPr>
              <a:t>neuropore  day</a:t>
            </a:r>
            <a:r>
              <a:rPr sz="1800" spc="-5" dirty="0">
                <a:latin typeface="Times New Roman"/>
                <a:cs typeface="Times New Roman"/>
              </a:rPr>
              <a:t> </a:t>
            </a:r>
            <a:r>
              <a:rPr sz="1800" dirty="0">
                <a:latin typeface="Times New Roman"/>
                <a:cs typeface="Times New Roman"/>
              </a:rPr>
              <a:t>27-28.</a:t>
            </a:r>
            <a:endParaRPr sz="18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1391" y="1795272"/>
            <a:ext cx="2115312" cy="24384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27391" y="1795272"/>
            <a:ext cx="2304287" cy="230428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644131" y="6811771"/>
            <a:ext cx="2719070" cy="270510"/>
          </a:xfrm>
          <a:prstGeom prst="rect">
            <a:avLst/>
          </a:prstGeom>
        </p:spPr>
        <p:txBody>
          <a:bodyPr vert="horz" wrap="square" lIns="0" tIns="13335" rIns="0" bIns="0" rtlCol="0">
            <a:spAutoFit/>
          </a:bodyPr>
          <a:lstStyle/>
          <a:p>
            <a:pPr marL="12700">
              <a:lnSpc>
                <a:spcPct val="100000"/>
              </a:lnSpc>
              <a:spcBef>
                <a:spcPts val="105"/>
              </a:spcBef>
            </a:pPr>
            <a:r>
              <a:rPr sz="1600" spc="-5" dirty="0">
                <a:solidFill>
                  <a:srgbClr val="FFFC00"/>
                </a:solidFill>
                <a:latin typeface="Times New Roman"/>
                <a:cs typeface="Times New Roman"/>
              </a:rPr>
              <a:t>Colour photo </a:t>
            </a:r>
            <a:r>
              <a:rPr sz="1600" dirty="0">
                <a:solidFill>
                  <a:srgbClr val="FFFC00"/>
                </a:solidFill>
                <a:latin typeface="Times New Roman"/>
                <a:cs typeface="Times New Roman"/>
              </a:rPr>
              <a:t>by Lennart </a:t>
            </a:r>
            <a:r>
              <a:rPr sz="1600" spc="-5" dirty="0">
                <a:solidFill>
                  <a:srgbClr val="FFFC00"/>
                </a:solidFill>
                <a:latin typeface="Times New Roman"/>
                <a:cs typeface="Times New Roman"/>
              </a:rPr>
              <a:t>Nilsson</a:t>
            </a:r>
            <a:endParaRPr sz="1600">
              <a:latin typeface="Times New Roman"/>
              <a:cs typeface="Times New Roman"/>
            </a:endParaRPr>
          </a:p>
        </p:txBody>
      </p:sp>
      <p:sp>
        <p:nvSpPr>
          <p:cNvPr id="5" name="object 5"/>
          <p:cNvSpPr txBox="1">
            <a:spLocks noGrp="1"/>
          </p:cNvSpPr>
          <p:nvPr>
            <p:ph type="title"/>
          </p:nvPr>
        </p:nvSpPr>
        <p:spPr>
          <a:xfrm>
            <a:off x="3138931" y="706628"/>
            <a:ext cx="4237355" cy="574040"/>
          </a:xfrm>
          <a:prstGeom prst="rect">
            <a:avLst/>
          </a:prstGeom>
        </p:spPr>
        <p:txBody>
          <a:bodyPr vert="horz" wrap="square" lIns="0" tIns="12700" rIns="0" bIns="0" rtlCol="0">
            <a:spAutoFit/>
          </a:bodyPr>
          <a:lstStyle/>
          <a:p>
            <a:pPr marL="12700">
              <a:lnSpc>
                <a:spcPct val="100000"/>
              </a:lnSpc>
              <a:spcBef>
                <a:spcPts val="100"/>
              </a:spcBef>
            </a:pPr>
            <a:r>
              <a:rPr b="0" i="0" dirty="0">
                <a:solidFill>
                  <a:srgbClr val="FFFC00"/>
                </a:solidFill>
                <a:latin typeface="Comic Sans MS"/>
                <a:cs typeface="Comic Sans MS"/>
              </a:rPr>
              <a:t>Neural </a:t>
            </a:r>
            <a:r>
              <a:rPr b="0" i="0" spc="-5" dirty="0">
                <a:solidFill>
                  <a:srgbClr val="FFFC00"/>
                </a:solidFill>
                <a:latin typeface="Comic Sans MS"/>
                <a:cs typeface="Comic Sans MS"/>
              </a:rPr>
              <a:t>tube</a:t>
            </a:r>
            <a:r>
              <a:rPr b="0" i="0" spc="-90" dirty="0">
                <a:solidFill>
                  <a:srgbClr val="FFFC00"/>
                </a:solidFill>
                <a:latin typeface="Comic Sans MS"/>
                <a:cs typeface="Comic Sans MS"/>
              </a:rPr>
              <a:t> </a:t>
            </a:r>
            <a:r>
              <a:rPr b="0" i="0" dirty="0">
                <a:solidFill>
                  <a:srgbClr val="FFFC00"/>
                </a:solidFill>
                <a:latin typeface="Comic Sans MS"/>
                <a:cs typeface="Comic Sans MS"/>
              </a:rPr>
              <a:t>closure</a:t>
            </a:r>
          </a:p>
        </p:txBody>
      </p:sp>
      <p:sp>
        <p:nvSpPr>
          <p:cNvPr id="6" name="object 6"/>
          <p:cNvSpPr txBox="1"/>
          <p:nvPr/>
        </p:nvSpPr>
        <p:spPr>
          <a:xfrm>
            <a:off x="1157731" y="5165852"/>
            <a:ext cx="8451850" cy="756920"/>
          </a:xfrm>
          <a:prstGeom prst="rect">
            <a:avLst/>
          </a:prstGeom>
        </p:spPr>
        <p:txBody>
          <a:bodyPr vert="horz" wrap="square" lIns="0" tIns="12700" rIns="0" bIns="0" rtlCol="0">
            <a:spAutoFit/>
          </a:bodyPr>
          <a:lstStyle/>
          <a:p>
            <a:pPr marL="12700" marR="5080">
              <a:lnSpc>
                <a:spcPct val="100000"/>
              </a:lnSpc>
              <a:spcBef>
                <a:spcPts val="100"/>
              </a:spcBef>
              <a:tabLst>
                <a:tab pos="1010919" algn="l"/>
              </a:tabLst>
            </a:pPr>
            <a:r>
              <a:rPr sz="2400" dirty="0">
                <a:solidFill>
                  <a:srgbClr val="FFFC00"/>
                </a:solidFill>
                <a:latin typeface="Comic Sans MS"/>
                <a:cs typeface="Comic Sans MS"/>
              </a:rPr>
              <a:t>A </a:t>
            </a:r>
            <a:r>
              <a:rPr sz="2400" spc="-5" dirty="0">
                <a:solidFill>
                  <a:srgbClr val="FFFC00"/>
                </a:solidFill>
                <a:latin typeface="Comic Sans MS"/>
                <a:cs typeface="Comic Sans MS"/>
              </a:rPr>
              <a:t>27-day </a:t>
            </a:r>
            <a:r>
              <a:rPr sz="2400" dirty="0">
                <a:solidFill>
                  <a:srgbClr val="FFFC00"/>
                </a:solidFill>
                <a:latin typeface="Comic Sans MS"/>
                <a:cs typeface="Comic Sans MS"/>
              </a:rPr>
              <a:t>embryo should have a completely closed </a:t>
            </a:r>
            <a:r>
              <a:rPr sz="2400" spc="-5" dirty="0">
                <a:solidFill>
                  <a:srgbClr val="FFFC00"/>
                </a:solidFill>
                <a:latin typeface="Comic Sans MS"/>
                <a:cs typeface="Comic Sans MS"/>
              </a:rPr>
              <a:t>neural  tube.	</a:t>
            </a:r>
            <a:r>
              <a:rPr sz="2400" dirty="0">
                <a:solidFill>
                  <a:srgbClr val="FFFC00"/>
                </a:solidFill>
                <a:latin typeface="Comic Sans MS"/>
                <a:cs typeface="Comic Sans MS"/>
              </a:rPr>
              <a:t>The heart </a:t>
            </a:r>
            <a:r>
              <a:rPr sz="2400" spc="-5" dirty="0">
                <a:solidFill>
                  <a:srgbClr val="FFFC00"/>
                </a:solidFill>
                <a:latin typeface="Comic Sans MS"/>
                <a:cs typeface="Comic Sans MS"/>
              </a:rPr>
              <a:t>is visible </a:t>
            </a:r>
            <a:r>
              <a:rPr sz="2400" dirty="0">
                <a:solidFill>
                  <a:srgbClr val="FFFC00"/>
                </a:solidFill>
                <a:latin typeface="Comic Sans MS"/>
                <a:cs typeface="Comic Sans MS"/>
              </a:rPr>
              <a:t>and has already started </a:t>
            </a:r>
            <a:r>
              <a:rPr sz="2400" spc="-5" dirty="0">
                <a:solidFill>
                  <a:srgbClr val="FFFC00"/>
                </a:solidFill>
                <a:latin typeface="Comic Sans MS"/>
                <a:cs typeface="Comic Sans MS"/>
              </a:rPr>
              <a:t>to</a:t>
            </a:r>
            <a:r>
              <a:rPr sz="2400" spc="-75" dirty="0">
                <a:solidFill>
                  <a:srgbClr val="FFFC00"/>
                </a:solidFill>
                <a:latin typeface="Comic Sans MS"/>
                <a:cs typeface="Comic Sans MS"/>
              </a:rPr>
              <a:t> </a:t>
            </a:r>
            <a:r>
              <a:rPr sz="2400" spc="-5" dirty="0">
                <a:solidFill>
                  <a:srgbClr val="FFFC00"/>
                </a:solidFill>
                <a:latin typeface="Comic Sans MS"/>
                <a:cs typeface="Comic Sans MS"/>
              </a:rPr>
              <a:t>beat.</a:t>
            </a:r>
            <a:endParaRPr sz="2400">
              <a:latin typeface="Comic Sans MS"/>
              <a:cs typeface="Comic Sans MS"/>
            </a:endParaRPr>
          </a:p>
        </p:txBody>
      </p:sp>
      <p:sp>
        <p:nvSpPr>
          <p:cNvPr id="7" name="object 7"/>
          <p:cNvSpPr/>
          <p:nvPr/>
        </p:nvSpPr>
        <p:spPr>
          <a:xfrm>
            <a:off x="1536191" y="1719072"/>
            <a:ext cx="1362455" cy="24384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060191" y="1795272"/>
            <a:ext cx="1706879" cy="2362200"/>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177787" y="4254499"/>
            <a:ext cx="1753235" cy="329565"/>
          </a:xfrm>
          <a:prstGeom prst="rect">
            <a:avLst/>
          </a:prstGeom>
        </p:spPr>
        <p:txBody>
          <a:bodyPr vert="horz" wrap="square" lIns="0" tIns="11430" rIns="0" bIns="0" rtlCol="0">
            <a:spAutoFit/>
          </a:bodyPr>
          <a:lstStyle/>
          <a:p>
            <a:pPr marL="12700">
              <a:lnSpc>
                <a:spcPct val="100000"/>
              </a:lnSpc>
              <a:spcBef>
                <a:spcPts val="90"/>
              </a:spcBef>
            </a:pPr>
            <a:r>
              <a:rPr sz="2000" spc="-5" dirty="0">
                <a:solidFill>
                  <a:srgbClr val="FFFC00"/>
                </a:solidFill>
                <a:latin typeface="Comic Sans MS"/>
                <a:cs typeface="Comic Sans MS"/>
              </a:rPr>
              <a:t>27-days~</a:t>
            </a:r>
            <a:r>
              <a:rPr sz="2000" spc="-75" dirty="0">
                <a:solidFill>
                  <a:srgbClr val="FFFC00"/>
                </a:solidFill>
                <a:latin typeface="Comic Sans MS"/>
                <a:cs typeface="Comic Sans MS"/>
              </a:rPr>
              <a:t> </a:t>
            </a:r>
            <a:r>
              <a:rPr sz="2000" spc="-5" dirty="0">
                <a:solidFill>
                  <a:srgbClr val="FFFC00"/>
                </a:solidFill>
                <a:latin typeface="Comic Sans MS"/>
                <a:cs typeface="Comic Sans MS"/>
              </a:rPr>
              <a:t>4mm</a:t>
            </a:r>
            <a:endParaRPr sz="2000">
              <a:latin typeface="Comic Sans MS"/>
              <a:cs typeface="Comic Sans MS"/>
            </a:endParaRPr>
          </a:p>
        </p:txBody>
      </p:sp>
      <p:sp>
        <p:nvSpPr>
          <p:cNvPr id="10" name="object 10"/>
          <p:cNvSpPr txBox="1"/>
          <p:nvPr/>
        </p:nvSpPr>
        <p:spPr>
          <a:xfrm>
            <a:off x="3449827" y="4254499"/>
            <a:ext cx="975994" cy="329565"/>
          </a:xfrm>
          <a:prstGeom prst="rect">
            <a:avLst/>
          </a:prstGeom>
        </p:spPr>
        <p:txBody>
          <a:bodyPr vert="horz" wrap="square" lIns="0" tIns="11430" rIns="0" bIns="0" rtlCol="0">
            <a:spAutoFit/>
          </a:bodyPr>
          <a:lstStyle/>
          <a:p>
            <a:pPr marL="12700">
              <a:lnSpc>
                <a:spcPct val="100000"/>
              </a:lnSpc>
              <a:spcBef>
                <a:spcPts val="90"/>
              </a:spcBef>
            </a:pPr>
            <a:r>
              <a:rPr sz="2000" spc="-5" dirty="0">
                <a:solidFill>
                  <a:srgbClr val="FFFC00"/>
                </a:solidFill>
                <a:latin typeface="Comic Sans MS"/>
                <a:cs typeface="Comic Sans MS"/>
              </a:rPr>
              <a:t>24-days</a:t>
            </a:r>
            <a:endParaRPr sz="2000">
              <a:latin typeface="Comic Sans MS"/>
              <a:cs typeface="Comic Sans MS"/>
            </a:endParaRPr>
          </a:p>
        </p:txBody>
      </p:sp>
      <p:sp>
        <p:nvSpPr>
          <p:cNvPr id="11" name="object 11"/>
          <p:cNvSpPr txBox="1"/>
          <p:nvPr/>
        </p:nvSpPr>
        <p:spPr>
          <a:xfrm>
            <a:off x="1745995" y="4254499"/>
            <a:ext cx="975994" cy="329565"/>
          </a:xfrm>
          <a:prstGeom prst="rect">
            <a:avLst/>
          </a:prstGeom>
        </p:spPr>
        <p:txBody>
          <a:bodyPr vert="horz" wrap="square" lIns="0" tIns="11430" rIns="0" bIns="0" rtlCol="0">
            <a:spAutoFit/>
          </a:bodyPr>
          <a:lstStyle/>
          <a:p>
            <a:pPr marL="12700">
              <a:lnSpc>
                <a:spcPct val="100000"/>
              </a:lnSpc>
              <a:spcBef>
                <a:spcPts val="90"/>
              </a:spcBef>
            </a:pPr>
            <a:r>
              <a:rPr sz="2000" spc="-5" dirty="0">
                <a:solidFill>
                  <a:srgbClr val="FFFC00"/>
                </a:solidFill>
                <a:latin typeface="Comic Sans MS"/>
                <a:cs typeface="Comic Sans MS"/>
              </a:rPr>
              <a:t>22-days</a:t>
            </a:r>
            <a:endParaRPr sz="2000">
              <a:latin typeface="Comic Sans MS"/>
              <a:cs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4127" y="576071"/>
            <a:ext cx="4617719" cy="59436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462531" y="6406387"/>
            <a:ext cx="4135754" cy="601980"/>
          </a:xfrm>
          <a:prstGeom prst="rect">
            <a:avLst/>
          </a:prstGeom>
        </p:spPr>
        <p:txBody>
          <a:bodyPr vert="horz" wrap="square" lIns="0" tIns="31114" rIns="0" bIns="0" rtlCol="0">
            <a:spAutoFit/>
          </a:bodyPr>
          <a:lstStyle/>
          <a:p>
            <a:pPr marR="51435" algn="ctr">
              <a:lnSpc>
                <a:spcPct val="100000"/>
              </a:lnSpc>
              <a:spcBef>
                <a:spcPts val="244"/>
              </a:spcBef>
            </a:pPr>
            <a:r>
              <a:rPr sz="2400" dirty="0">
                <a:solidFill>
                  <a:srgbClr val="FFFC00"/>
                </a:solidFill>
                <a:latin typeface="Times New Roman"/>
                <a:cs typeface="Times New Roman"/>
              </a:rPr>
              <a:t>Neurulation</a:t>
            </a:r>
            <a:endParaRPr sz="2400">
              <a:latin typeface="Times New Roman"/>
              <a:cs typeface="Times New Roman"/>
            </a:endParaRPr>
          </a:p>
          <a:p>
            <a:pPr algn="ctr">
              <a:lnSpc>
                <a:spcPct val="100000"/>
              </a:lnSpc>
              <a:spcBef>
                <a:spcPts val="70"/>
              </a:spcBef>
            </a:pPr>
            <a:r>
              <a:rPr sz="1200" dirty="0">
                <a:solidFill>
                  <a:srgbClr val="E02DA4"/>
                </a:solidFill>
                <a:latin typeface="Times New Roman"/>
                <a:cs typeface="Times New Roman"/>
              </a:rPr>
              <a:t>Cowan WM The </a:t>
            </a:r>
            <a:r>
              <a:rPr sz="1200" spc="-5" dirty="0">
                <a:solidFill>
                  <a:srgbClr val="E02DA4"/>
                </a:solidFill>
                <a:latin typeface="Times New Roman"/>
                <a:cs typeface="Times New Roman"/>
              </a:rPr>
              <a:t>Development </a:t>
            </a:r>
            <a:r>
              <a:rPr sz="1200" dirty="0">
                <a:solidFill>
                  <a:srgbClr val="E02DA4"/>
                </a:solidFill>
                <a:latin typeface="Times New Roman"/>
                <a:cs typeface="Times New Roman"/>
              </a:rPr>
              <a:t>of the Brain Sci </a:t>
            </a:r>
            <a:r>
              <a:rPr sz="1200" spc="-5" dirty="0">
                <a:solidFill>
                  <a:srgbClr val="E02DA4"/>
                </a:solidFill>
                <a:latin typeface="Times New Roman"/>
                <a:cs typeface="Times New Roman"/>
              </a:rPr>
              <a:t>Am </a:t>
            </a:r>
            <a:r>
              <a:rPr sz="1200" dirty="0">
                <a:solidFill>
                  <a:srgbClr val="E02DA4"/>
                </a:solidFill>
                <a:latin typeface="Times New Roman"/>
                <a:cs typeface="Times New Roman"/>
              </a:rPr>
              <a:t>1979;</a:t>
            </a:r>
            <a:r>
              <a:rPr sz="1200" spc="-100" dirty="0">
                <a:solidFill>
                  <a:srgbClr val="E02DA4"/>
                </a:solidFill>
                <a:latin typeface="Times New Roman"/>
                <a:cs typeface="Times New Roman"/>
              </a:rPr>
              <a:t> </a:t>
            </a:r>
            <a:r>
              <a:rPr sz="1200" dirty="0">
                <a:solidFill>
                  <a:srgbClr val="E02DA4"/>
                </a:solidFill>
                <a:latin typeface="Times New Roman"/>
                <a:cs typeface="Times New Roman"/>
              </a:rPr>
              <a:t>241:112</a:t>
            </a:r>
            <a:endParaRPr sz="1200">
              <a:latin typeface="Times New Roman"/>
              <a:cs typeface="Times New Roman"/>
            </a:endParaRPr>
          </a:p>
        </p:txBody>
      </p:sp>
      <p:sp>
        <p:nvSpPr>
          <p:cNvPr id="4" name="object 4"/>
          <p:cNvSpPr txBox="1"/>
          <p:nvPr/>
        </p:nvSpPr>
        <p:spPr>
          <a:xfrm>
            <a:off x="1099819" y="3907027"/>
            <a:ext cx="965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22</a:t>
            </a:r>
            <a:r>
              <a:rPr sz="2400" spc="-90" dirty="0">
                <a:latin typeface="Times New Roman"/>
                <a:cs typeface="Times New Roman"/>
              </a:rPr>
              <a:t> </a:t>
            </a:r>
            <a:r>
              <a:rPr sz="2400" dirty="0">
                <a:latin typeface="Times New Roman"/>
                <a:cs typeface="Times New Roman"/>
              </a:rPr>
              <a:t>days</a:t>
            </a:r>
            <a:endParaRPr sz="2400">
              <a:latin typeface="Times New Roman"/>
              <a:cs typeface="Times New Roman"/>
            </a:endParaRPr>
          </a:p>
        </p:txBody>
      </p:sp>
      <p:sp>
        <p:nvSpPr>
          <p:cNvPr id="5" name="object 5"/>
          <p:cNvSpPr txBox="1"/>
          <p:nvPr/>
        </p:nvSpPr>
        <p:spPr>
          <a:xfrm>
            <a:off x="1099819" y="5388355"/>
            <a:ext cx="965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24</a:t>
            </a:r>
            <a:r>
              <a:rPr sz="2400" spc="-90" dirty="0">
                <a:latin typeface="Times New Roman"/>
                <a:cs typeface="Times New Roman"/>
              </a:rPr>
              <a:t> </a:t>
            </a:r>
            <a:r>
              <a:rPr sz="2400" dirty="0">
                <a:latin typeface="Times New Roman"/>
                <a:cs typeface="Times New Roman"/>
              </a:rPr>
              <a:t>days</a:t>
            </a:r>
            <a:endParaRPr sz="2400">
              <a:latin typeface="Times New Roman"/>
              <a:cs typeface="Times New Roman"/>
            </a:endParaRPr>
          </a:p>
        </p:txBody>
      </p:sp>
      <p:sp>
        <p:nvSpPr>
          <p:cNvPr id="6" name="object 6"/>
          <p:cNvSpPr/>
          <p:nvPr/>
        </p:nvSpPr>
        <p:spPr>
          <a:xfrm>
            <a:off x="6031991" y="3319271"/>
            <a:ext cx="1652015" cy="3276600"/>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1099819" y="968755"/>
            <a:ext cx="965200" cy="391160"/>
          </a:xfrm>
          <a:prstGeom prst="rect">
            <a:avLst/>
          </a:prstGeom>
        </p:spPr>
        <p:txBody>
          <a:bodyPr vert="horz" wrap="square" lIns="0" tIns="12700" rIns="0" bIns="0" rtlCol="0">
            <a:spAutoFit/>
          </a:bodyPr>
          <a:lstStyle/>
          <a:p>
            <a:pPr marL="12700">
              <a:lnSpc>
                <a:spcPct val="100000"/>
              </a:lnSpc>
              <a:spcBef>
                <a:spcPts val="100"/>
              </a:spcBef>
            </a:pPr>
            <a:r>
              <a:rPr sz="2400" b="0" i="0" dirty="0">
                <a:latin typeface="Times New Roman"/>
                <a:cs typeface="Times New Roman"/>
              </a:rPr>
              <a:t>18</a:t>
            </a:r>
            <a:r>
              <a:rPr sz="2400" b="0" i="0" spc="-90" dirty="0">
                <a:latin typeface="Times New Roman"/>
                <a:cs typeface="Times New Roman"/>
              </a:rPr>
              <a:t> </a:t>
            </a:r>
            <a:r>
              <a:rPr sz="2400" b="0" i="0" dirty="0">
                <a:latin typeface="Times New Roman"/>
                <a:cs typeface="Times New Roman"/>
              </a:rPr>
              <a:t>days</a:t>
            </a:r>
            <a:endParaRPr sz="2400">
              <a:latin typeface="Times New Roman"/>
              <a:cs typeface="Times New Roman"/>
            </a:endParaRPr>
          </a:p>
        </p:txBody>
      </p:sp>
      <p:sp>
        <p:nvSpPr>
          <p:cNvPr id="8" name="object 8"/>
          <p:cNvSpPr txBox="1"/>
          <p:nvPr/>
        </p:nvSpPr>
        <p:spPr>
          <a:xfrm>
            <a:off x="1099819" y="2340355"/>
            <a:ext cx="965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20</a:t>
            </a:r>
            <a:r>
              <a:rPr sz="2400" spc="-90" dirty="0">
                <a:latin typeface="Times New Roman"/>
                <a:cs typeface="Times New Roman"/>
              </a:rPr>
              <a:t> </a:t>
            </a:r>
            <a:r>
              <a:rPr sz="2400" dirty="0">
                <a:latin typeface="Times New Roman"/>
                <a:cs typeface="Times New Roman"/>
              </a:rPr>
              <a:t>days</a:t>
            </a:r>
            <a:endParaRPr sz="2400">
              <a:latin typeface="Times New Roman"/>
              <a:cs typeface="Times New Roman"/>
            </a:endParaRPr>
          </a:p>
        </p:txBody>
      </p:sp>
      <p:sp>
        <p:nvSpPr>
          <p:cNvPr id="9" name="object 9"/>
          <p:cNvSpPr/>
          <p:nvPr/>
        </p:nvSpPr>
        <p:spPr>
          <a:xfrm>
            <a:off x="5955791" y="576072"/>
            <a:ext cx="1773935" cy="259079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8000491" y="1739900"/>
            <a:ext cx="1793875" cy="76327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C00"/>
                </a:solidFill>
                <a:latin typeface="Comic Sans MS"/>
                <a:cs typeface="Comic Sans MS"/>
              </a:rPr>
              <a:t>Anencephaly</a:t>
            </a:r>
            <a:endParaRPr sz="2400">
              <a:latin typeface="Comic Sans MS"/>
              <a:cs typeface="Comic Sans MS"/>
            </a:endParaRPr>
          </a:p>
          <a:p>
            <a:pPr marL="12700" marR="93345">
              <a:lnSpc>
                <a:spcPct val="100000"/>
              </a:lnSpc>
              <a:spcBef>
                <a:spcPts val="45"/>
              </a:spcBef>
            </a:pPr>
            <a:r>
              <a:rPr sz="1200" u="sng" spc="-5" dirty="0">
                <a:solidFill>
                  <a:srgbClr val="D6D7FF"/>
                </a:solidFill>
                <a:uFill>
                  <a:solidFill>
                    <a:srgbClr val="D6D7FF"/>
                  </a:solidFill>
                </a:uFill>
                <a:latin typeface="Times New Roman"/>
                <a:cs typeface="Times New Roman"/>
                <a:hlinkClick r:id="rId5"/>
              </a:rPr>
              <a:t>www.vh.org/.../FetalYoung </a:t>
            </a:r>
            <a:r>
              <a:rPr sz="1200" spc="-5" dirty="0">
                <a:solidFill>
                  <a:srgbClr val="D6D7FF"/>
                </a:solidFill>
                <a:latin typeface="Times New Roman"/>
                <a:cs typeface="Times New Roman"/>
              </a:rPr>
              <a:t> </a:t>
            </a:r>
            <a:r>
              <a:rPr sz="1200" dirty="0">
                <a:solidFill>
                  <a:srgbClr val="E02DA4"/>
                </a:solidFill>
                <a:latin typeface="Times New Roman"/>
                <a:cs typeface="Times New Roman"/>
              </a:rPr>
              <a:t>CNS/Images/fig03.gif</a:t>
            </a:r>
            <a:endParaRPr sz="1200">
              <a:latin typeface="Times New Roman"/>
              <a:cs typeface="Times New Roman"/>
            </a:endParaRPr>
          </a:p>
        </p:txBody>
      </p:sp>
      <p:sp>
        <p:nvSpPr>
          <p:cNvPr id="11" name="object 11"/>
          <p:cNvSpPr txBox="1"/>
          <p:nvPr/>
        </p:nvSpPr>
        <p:spPr>
          <a:xfrm>
            <a:off x="8000491" y="4711700"/>
            <a:ext cx="1758314" cy="1383030"/>
          </a:xfrm>
          <a:prstGeom prst="rect">
            <a:avLst/>
          </a:prstGeom>
        </p:spPr>
        <p:txBody>
          <a:bodyPr vert="horz" wrap="square" lIns="0" tIns="12700" rIns="0" bIns="0" rtlCol="0">
            <a:spAutoFit/>
          </a:bodyPr>
          <a:lstStyle/>
          <a:p>
            <a:pPr marL="27305">
              <a:lnSpc>
                <a:spcPct val="100000"/>
              </a:lnSpc>
              <a:spcBef>
                <a:spcPts val="100"/>
              </a:spcBef>
            </a:pPr>
            <a:r>
              <a:rPr sz="2400" spc="-5" dirty="0">
                <a:solidFill>
                  <a:srgbClr val="FFFC00"/>
                </a:solidFill>
                <a:latin typeface="Comic Sans MS"/>
                <a:cs typeface="Comic Sans MS"/>
              </a:rPr>
              <a:t>Spina</a:t>
            </a:r>
            <a:r>
              <a:rPr sz="2400" spc="-85" dirty="0">
                <a:solidFill>
                  <a:srgbClr val="FFFC00"/>
                </a:solidFill>
                <a:latin typeface="Comic Sans MS"/>
                <a:cs typeface="Comic Sans MS"/>
              </a:rPr>
              <a:t> </a:t>
            </a:r>
            <a:r>
              <a:rPr sz="2400" spc="-5" dirty="0">
                <a:solidFill>
                  <a:srgbClr val="FFFC00"/>
                </a:solidFill>
                <a:latin typeface="Comic Sans MS"/>
                <a:cs typeface="Comic Sans MS"/>
              </a:rPr>
              <a:t>Bifida</a:t>
            </a:r>
            <a:endParaRPr sz="2400">
              <a:latin typeface="Comic Sans MS"/>
              <a:cs typeface="Comic Sans MS"/>
            </a:endParaRPr>
          </a:p>
          <a:p>
            <a:pPr marL="12700" marR="106680" algn="just">
              <a:lnSpc>
                <a:spcPct val="100000"/>
              </a:lnSpc>
              <a:spcBef>
                <a:spcPts val="1805"/>
              </a:spcBef>
            </a:pPr>
            <a:r>
              <a:rPr sz="1000" spc="-5" dirty="0">
                <a:solidFill>
                  <a:srgbClr val="E02DA4"/>
                </a:solidFill>
                <a:latin typeface="Arial"/>
                <a:cs typeface="Arial"/>
              </a:rPr>
              <a:t>Picture </a:t>
            </a:r>
            <a:r>
              <a:rPr sz="1000" dirty="0">
                <a:solidFill>
                  <a:srgbClr val="E02DA4"/>
                </a:solidFill>
                <a:latin typeface="Arial"/>
                <a:cs typeface="Arial"/>
              </a:rPr>
              <a:t>from </a:t>
            </a:r>
            <a:r>
              <a:rPr sz="1000" spc="-5" dirty="0">
                <a:solidFill>
                  <a:srgbClr val="E02DA4"/>
                </a:solidFill>
                <a:latin typeface="Arial"/>
                <a:cs typeface="Arial"/>
              </a:rPr>
              <a:t>Illustrated guide  </a:t>
            </a:r>
            <a:r>
              <a:rPr sz="1000" dirty="0">
                <a:solidFill>
                  <a:srgbClr val="E02DA4"/>
                </a:solidFill>
                <a:latin typeface="Arial"/>
                <a:cs typeface="Arial"/>
              </a:rPr>
              <a:t>to </a:t>
            </a:r>
            <a:r>
              <a:rPr sz="1000" spc="-5" dirty="0">
                <a:solidFill>
                  <a:srgbClr val="E02DA4"/>
                </a:solidFill>
                <a:latin typeface="Arial"/>
                <a:cs typeface="Arial"/>
              </a:rPr>
              <a:t>malformations </a:t>
            </a:r>
            <a:r>
              <a:rPr sz="1000" dirty="0">
                <a:solidFill>
                  <a:srgbClr val="E02DA4"/>
                </a:solidFill>
                <a:latin typeface="Arial"/>
                <a:cs typeface="Arial"/>
              </a:rPr>
              <a:t>of the </a:t>
            </a:r>
            <a:r>
              <a:rPr sz="1000" spc="-5" dirty="0">
                <a:solidFill>
                  <a:srgbClr val="E02DA4"/>
                </a:solidFill>
                <a:latin typeface="Arial"/>
                <a:cs typeface="Arial"/>
              </a:rPr>
              <a:t>CNS  </a:t>
            </a:r>
            <a:r>
              <a:rPr sz="1000" dirty="0">
                <a:solidFill>
                  <a:srgbClr val="E02DA4"/>
                </a:solidFill>
                <a:latin typeface="Arial"/>
                <a:cs typeface="Arial"/>
              </a:rPr>
              <a:t>at </a:t>
            </a:r>
            <a:r>
              <a:rPr sz="1000" spc="-5" dirty="0">
                <a:solidFill>
                  <a:srgbClr val="E02DA4"/>
                </a:solidFill>
                <a:latin typeface="Arial"/>
                <a:cs typeface="Arial"/>
              </a:rPr>
              <a:t>birth </a:t>
            </a:r>
            <a:r>
              <a:rPr sz="1000" dirty="0">
                <a:solidFill>
                  <a:srgbClr val="E02DA4"/>
                </a:solidFill>
                <a:latin typeface="Arial"/>
                <a:cs typeface="Arial"/>
              </a:rPr>
              <a:t>by </a:t>
            </a:r>
            <a:r>
              <a:rPr sz="1000" spc="-5" dirty="0">
                <a:solidFill>
                  <a:srgbClr val="E02DA4"/>
                </a:solidFill>
                <a:latin typeface="Arial"/>
                <a:cs typeface="Arial"/>
              </a:rPr>
              <a:t>N. C. </a:t>
            </a:r>
            <a:r>
              <a:rPr sz="1000" dirty="0">
                <a:solidFill>
                  <a:srgbClr val="E02DA4"/>
                </a:solidFill>
                <a:latin typeface="Arial"/>
                <a:cs typeface="Arial"/>
              </a:rPr>
              <a:t>Nevin</a:t>
            </a:r>
            <a:r>
              <a:rPr sz="1000" spc="-35" dirty="0">
                <a:solidFill>
                  <a:srgbClr val="E02DA4"/>
                </a:solidFill>
                <a:latin typeface="Arial"/>
                <a:cs typeface="Arial"/>
              </a:rPr>
              <a:t> </a:t>
            </a:r>
            <a:r>
              <a:rPr sz="1000" dirty="0">
                <a:solidFill>
                  <a:srgbClr val="E02DA4"/>
                </a:solidFill>
                <a:latin typeface="Arial"/>
                <a:cs typeface="Arial"/>
              </a:rPr>
              <a:t>and</a:t>
            </a:r>
            <a:endParaRPr sz="1000">
              <a:latin typeface="Arial"/>
              <a:cs typeface="Arial"/>
            </a:endParaRPr>
          </a:p>
          <a:p>
            <a:pPr marL="12700" marR="325755" algn="just">
              <a:lnSpc>
                <a:spcPct val="100000"/>
              </a:lnSpc>
            </a:pPr>
            <a:r>
              <a:rPr sz="1000" dirty="0">
                <a:solidFill>
                  <a:srgbClr val="E02DA4"/>
                </a:solidFill>
                <a:latin typeface="Arial"/>
                <a:cs typeface="Arial"/>
              </a:rPr>
              <a:t>J. </a:t>
            </a:r>
            <a:r>
              <a:rPr sz="1000" spc="-5" dirty="0">
                <a:solidFill>
                  <a:srgbClr val="E02DA4"/>
                </a:solidFill>
                <a:latin typeface="Arial"/>
                <a:cs typeface="Arial"/>
              </a:rPr>
              <a:t>A. C. Weatherall</a:t>
            </a:r>
            <a:r>
              <a:rPr sz="1000" spc="-55" dirty="0">
                <a:solidFill>
                  <a:srgbClr val="E02DA4"/>
                </a:solidFill>
                <a:latin typeface="Arial"/>
                <a:cs typeface="Arial"/>
              </a:rPr>
              <a:t> </a:t>
            </a:r>
            <a:r>
              <a:rPr sz="1000" dirty="0">
                <a:solidFill>
                  <a:srgbClr val="E02DA4"/>
                </a:solidFill>
                <a:latin typeface="Arial"/>
                <a:cs typeface="Arial"/>
              </a:rPr>
              <a:t>1983,  </a:t>
            </a:r>
            <a:r>
              <a:rPr sz="1000" spc="-5" dirty="0">
                <a:solidFill>
                  <a:srgbClr val="E02DA4"/>
                </a:solidFill>
                <a:latin typeface="Arial"/>
                <a:cs typeface="Arial"/>
              </a:rPr>
              <a:t>Churchill</a:t>
            </a:r>
            <a:r>
              <a:rPr sz="1000" spc="-10" dirty="0">
                <a:solidFill>
                  <a:srgbClr val="E02DA4"/>
                </a:solidFill>
                <a:latin typeface="Arial"/>
                <a:cs typeface="Arial"/>
              </a:rPr>
              <a:t> </a:t>
            </a:r>
            <a:r>
              <a:rPr sz="1000" spc="-5" dirty="0">
                <a:solidFill>
                  <a:srgbClr val="E02DA4"/>
                </a:solidFill>
                <a:latin typeface="Arial"/>
                <a:cs typeface="Arial"/>
              </a:rPr>
              <a:t>Livingstone</a:t>
            </a:r>
            <a:endParaRPr sz="10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2587" y="694436"/>
            <a:ext cx="5347335" cy="695325"/>
          </a:xfrm>
          <a:prstGeom prst="rect">
            <a:avLst/>
          </a:prstGeom>
        </p:spPr>
        <p:txBody>
          <a:bodyPr vert="horz" wrap="square" lIns="0" tIns="11430" rIns="0" bIns="0" rtlCol="0">
            <a:spAutoFit/>
          </a:bodyPr>
          <a:lstStyle/>
          <a:p>
            <a:pPr marL="12700">
              <a:lnSpc>
                <a:spcPct val="100000"/>
              </a:lnSpc>
              <a:spcBef>
                <a:spcPts val="90"/>
              </a:spcBef>
            </a:pPr>
            <a:r>
              <a:rPr sz="4400" b="0" i="0" spc="-5" dirty="0">
                <a:solidFill>
                  <a:srgbClr val="FFFC00"/>
                </a:solidFill>
                <a:latin typeface="Comic Sans MS"/>
                <a:cs typeface="Comic Sans MS"/>
              </a:rPr>
              <a:t>Neural tube</a:t>
            </a:r>
            <a:r>
              <a:rPr sz="4400" b="0" i="0" spc="-70" dirty="0">
                <a:solidFill>
                  <a:srgbClr val="FFFC00"/>
                </a:solidFill>
                <a:latin typeface="Comic Sans MS"/>
                <a:cs typeface="Comic Sans MS"/>
              </a:rPr>
              <a:t> </a:t>
            </a:r>
            <a:r>
              <a:rPr sz="4400" b="0" i="0" spc="-5" dirty="0">
                <a:solidFill>
                  <a:srgbClr val="FFFC00"/>
                </a:solidFill>
                <a:latin typeface="Comic Sans MS"/>
                <a:cs typeface="Comic Sans MS"/>
              </a:rPr>
              <a:t>defects</a:t>
            </a:r>
            <a:endParaRPr sz="4400">
              <a:latin typeface="Comic Sans MS"/>
              <a:cs typeface="Comic Sans MS"/>
            </a:endParaRPr>
          </a:p>
        </p:txBody>
      </p:sp>
      <p:sp>
        <p:nvSpPr>
          <p:cNvPr id="3" name="object 3"/>
          <p:cNvSpPr/>
          <p:nvPr/>
        </p:nvSpPr>
        <p:spPr>
          <a:xfrm>
            <a:off x="6922007" y="3872483"/>
            <a:ext cx="1536700" cy="15240"/>
          </a:xfrm>
          <a:custGeom>
            <a:avLst/>
            <a:gdLst/>
            <a:ahLst/>
            <a:cxnLst/>
            <a:rect l="l" t="t" r="r" b="b"/>
            <a:pathLst>
              <a:path w="1536700" h="15239">
                <a:moveTo>
                  <a:pt x="0" y="15239"/>
                </a:moveTo>
                <a:lnTo>
                  <a:pt x="1536193" y="15239"/>
                </a:lnTo>
                <a:lnTo>
                  <a:pt x="1536193" y="0"/>
                </a:lnTo>
                <a:lnTo>
                  <a:pt x="0" y="0"/>
                </a:lnTo>
                <a:lnTo>
                  <a:pt x="0" y="15239"/>
                </a:lnTo>
                <a:close/>
              </a:path>
            </a:pathLst>
          </a:custGeom>
          <a:solidFill>
            <a:srgbClr val="000000"/>
          </a:solidFill>
        </p:spPr>
        <p:txBody>
          <a:bodyPr wrap="square" lIns="0" tIns="0" rIns="0" bIns="0" rtlCol="0"/>
          <a:lstStyle/>
          <a:p>
            <a:endParaRPr/>
          </a:p>
        </p:txBody>
      </p:sp>
      <p:sp>
        <p:nvSpPr>
          <p:cNvPr id="4" name="object 4"/>
          <p:cNvSpPr/>
          <p:nvPr/>
        </p:nvSpPr>
        <p:spPr>
          <a:xfrm>
            <a:off x="6912864" y="3863339"/>
            <a:ext cx="1536700" cy="15240"/>
          </a:xfrm>
          <a:custGeom>
            <a:avLst/>
            <a:gdLst/>
            <a:ahLst/>
            <a:cxnLst/>
            <a:rect l="l" t="t" r="r" b="b"/>
            <a:pathLst>
              <a:path w="1536700" h="15239">
                <a:moveTo>
                  <a:pt x="0" y="15239"/>
                </a:moveTo>
                <a:lnTo>
                  <a:pt x="1536192" y="15239"/>
                </a:lnTo>
                <a:lnTo>
                  <a:pt x="1536192" y="0"/>
                </a:lnTo>
                <a:lnTo>
                  <a:pt x="0" y="0"/>
                </a:lnTo>
                <a:lnTo>
                  <a:pt x="0" y="15239"/>
                </a:lnTo>
                <a:close/>
              </a:path>
            </a:pathLst>
          </a:custGeom>
          <a:solidFill>
            <a:srgbClr val="FFFC00"/>
          </a:solidFill>
        </p:spPr>
        <p:txBody>
          <a:bodyPr wrap="square" lIns="0" tIns="0" rIns="0" bIns="0" rtlCol="0"/>
          <a:lstStyle/>
          <a:p>
            <a:endParaRPr/>
          </a:p>
        </p:txBody>
      </p:sp>
      <p:sp>
        <p:nvSpPr>
          <p:cNvPr id="5" name="object 5"/>
          <p:cNvSpPr/>
          <p:nvPr/>
        </p:nvSpPr>
        <p:spPr>
          <a:xfrm>
            <a:off x="1316736" y="4177283"/>
            <a:ext cx="5516880" cy="15240"/>
          </a:xfrm>
          <a:custGeom>
            <a:avLst/>
            <a:gdLst/>
            <a:ahLst/>
            <a:cxnLst/>
            <a:rect l="l" t="t" r="r" b="b"/>
            <a:pathLst>
              <a:path w="5516880" h="15239">
                <a:moveTo>
                  <a:pt x="0" y="15239"/>
                </a:moveTo>
                <a:lnTo>
                  <a:pt x="5516880" y="15239"/>
                </a:lnTo>
                <a:lnTo>
                  <a:pt x="5516880" y="0"/>
                </a:lnTo>
                <a:lnTo>
                  <a:pt x="0" y="0"/>
                </a:lnTo>
                <a:lnTo>
                  <a:pt x="0" y="15239"/>
                </a:lnTo>
                <a:close/>
              </a:path>
            </a:pathLst>
          </a:custGeom>
          <a:solidFill>
            <a:srgbClr val="000000"/>
          </a:solidFill>
        </p:spPr>
        <p:txBody>
          <a:bodyPr wrap="square" lIns="0" tIns="0" rIns="0" bIns="0" rtlCol="0"/>
          <a:lstStyle/>
          <a:p>
            <a:endParaRPr/>
          </a:p>
        </p:txBody>
      </p:sp>
      <p:sp>
        <p:nvSpPr>
          <p:cNvPr id="6" name="object 6"/>
          <p:cNvSpPr/>
          <p:nvPr/>
        </p:nvSpPr>
        <p:spPr>
          <a:xfrm>
            <a:off x="1307592" y="4168139"/>
            <a:ext cx="5516880" cy="15240"/>
          </a:xfrm>
          <a:custGeom>
            <a:avLst/>
            <a:gdLst/>
            <a:ahLst/>
            <a:cxnLst/>
            <a:rect l="l" t="t" r="r" b="b"/>
            <a:pathLst>
              <a:path w="5516880" h="15239">
                <a:moveTo>
                  <a:pt x="0" y="15239"/>
                </a:moveTo>
                <a:lnTo>
                  <a:pt x="5516879" y="15239"/>
                </a:lnTo>
                <a:lnTo>
                  <a:pt x="5516879" y="0"/>
                </a:lnTo>
                <a:lnTo>
                  <a:pt x="0" y="0"/>
                </a:lnTo>
                <a:lnTo>
                  <a:pt x="0" y="15239"/>
                </a:lnTo>
                <a:close/>
              </a:path>
            </a:pathLst>
          </a:custGeom>
          <a:solidFill>
            <a:srgbClr val="FFFC00"/>
          </a:solidFill>
        </p:spPr>
        <p:txBody>
          <a:bodyPr wrap="square" lIns="0" tIns="0" rIns="0" bIns="0" rtlCol="0"/>
          <a:lstStyle/>
          <a:p>
            <a:endParaRPr/>
          </a:p>
        </p:txBody>
      </p:sp>
      <p:sp>
        <p:nvSpPr>
          <p:cNvPr id="7" name="object 7"/>
          <p:cNvSpPr txBox="1"/>
          <p:nvPr/>
        </p:nvSpPr>
        <p:spPr>
          <a:xfrm>
            <a:off x="1294891" y="2044699"/>
            <a:ext cx="8088630" cy="4291965"/>
          </a:xfrm>
          <a:prstGeom prst="rect">
            <a:avLst/>
          </a:prstGeom>
        </p:spPr>
        <p:txBody>
          <a:bodyPr vert="horz" wrap="square" lIns="0" tIns="11430" rIns="0" bIns="0" rtlCol="0">
            <a:spAutoFit/>
          </a:bodyPr>
          <a:lstStyle/>
          <a:p>
            <a:pPr marL="12700" marR="6985">
              <a:lnSpc>
                <a:spcPct val="100000"/>
              </a:lnSpc>
              <a:spcBef>
                <a:spcPts val="90"/>
              </a:spcBef>
            </a:pPr>
            <a:r>
              <a:rPr sz="2000" spc="-5" dirty="0">
                <a:solidFill>
                  <a:srgbClr val="FFFC00"/>
                </a:solidFill>
                <a:latin typeface="Comic Sans MS"/>
                <a:cs typeface="Comic Sans MS"/>
              </a:rPr>
              <a:t>The two neural tube defects spina bifida and anencephaly both have  a prevalence of about 1:1000 live</a:t>
            </a:r>
            <a:r>
              <a:rPr sz="2000" spc="15" dirty="0">
                <a:solidFill>
                  <a:srgbClr val="FFFC00"/>
                </a:solidFill>
                <a:latin typeface="Comic Sans MS"/>
                <a:cs typeface="Comic Sans MS"/>
              </a:rPr>
              <a:t> </a:t>
            </a:r>
            <a:r>
              <a:rPr sz="2000" spc="-5" dirty="0">
                <a:solidFill>
                  <a:srgbClr val="FFFC00"/>
                </a:solidFill>
                <a:latin typeface="Comic Sans MS"/>
                <a:cs typeface="Comic Sans MS"/>
              </a:rPr>
              <a:t>births.</a:t>
            </a:r>
            <a:endParaRPr sz="2000">
              <a:latin typeface="Comic Sans MS"/>
              <a:cs typeface="Comic Sans MS"/>
            </a:endParaRPr>
          </a:p>
          <a:p>
            <a:pPr marL="12700" marR="5080">
              <a:lnSpc>
                <a:spcPct val="100000"/>
              </a:lnSpc>
              <a:spcBef>
                <a:spcPts val="2400"/>
              </a:spcBef>
            </a:pPr>
            <a:r>
              <a:rPr sz="2000" spc="-5" dirty="0">
                <a:solidFill>
                  <a:srgbClr val="FFFC00"/>
                </a:solidFill>
                <a:latin typeface="Comic Sans MS"/>
                <a:cs typeface="Comic Sans MS"/>
              </a:rPr>
              <a:t>The chances of having a child with either of these conditions can be  greatly reduced by adequate folate intake. The U.S. Public Health  Service in September 1992 recommended that all women of  childbearing age capable of becoming pregnant consume 0.4 mg of  folate daily to reduce their risk of having a pregnancy affected  with spina bifida or other neural tube</a:t>
            </a:r>
            <a:r>
              <a:rPr sz="2000" spc="30" dirty="0">
                <a:solidFill>
                  <a:srgbClr val="FFFC00"/>
                </a:solidFill>
                <a:latin typeface="Comic Sans MS"/>
                <a:cs typeface="Comic Sans MS"/>
              </a:rPr>
              <a:t> </a:t>
            </a:r>
            <a:r>
              <a:rPr sz="2000" spc="-5" dirty="0">
                <a:solidFill>
                  <a:srgbClr val="FFFC00"/>
                </a:solidFill>
                <a:latin typeface="Comic Sans MS"/>
                <a:cs typeface="Comic Sans MS"/>
              </a:rPr>
              <a:t>defects.</a:t>
            </a:r>
            <a:endParaRPr sz="2000">
              <a:latin typeface="Comic Sans MS"/>
              <a:cs typeface="Comic Sans MS"/>
            </a:endParaRPr>
          </a:p>
          <a:p>
            <a:pPr marL="12700" marR="74930">
              <a:lnSpc>
                <a:spcPct val="100000"/>
              </a:lnSpc>
              <a:spcBef>
                <a:spcPts val="2400"/>
              </a:spcBef>
            </a:pPr>
            <a:r>
              <a:rPr sz="2000" spc="-5" dirty="0">
                <a:solidFill>
                  <a:srgbClr val="FFFC00"/>
                </a:solidFill>
                <a:latin typeface="Comic Sans MS"/>
                <a:cs typeface="Comic Sans MS"/>
              </a:rPr>
              <a:t>Use of the antiepileptic medications carbamazepine or valproic acid  during early pregnancy is associated with an increased risk</a:t>
            </a:r>
            <a:r>
              <a:rPr sz="2000" spc="20" dirty="0">
                <a:solidFill>
                  <a:srgbClr val="FFFC00"/>
                </a:solidFill>
                <a:latin typeface="Comic Sans MS"/>
                <a:cs typeface="Comic Sans MS"/>
              </a:rPr>
              <a:t> </a:t>
            </a:r>
            <a:r>
              <a:rPr sz="2000" spc="-5" dirty="0">
                <a:solidFill>
                  <a:srgbClr val="FFFC00"/>
                </a:solidFill>
                <a:latin typeface="Comic Sans MS"/>
                <a:cs typeface="Comic Sans MS"/>
              </a:rPr>
              <a:t>of</a:t>
            </a:r>
            <a:endParaRPr sz="2000">
              <a:latin typeface="Comic Sans MS"/>
              <a:cs typeface="Comic Sans MS"/>
            </a:endParaRPr>
          </a:p>
          <a:p>
            <a:pPr marL="12700" marR="571500">
              <a:lnSpc>
                <a:spcPct val="100000"/>
              </a:lnSpc>
              <a:tabLst>
                <a:tab pos="5678805" algn="l"/>
              </a:tabLst>
            </a:pPr>
            <a:r>
              <a:rPr sz="2000" spc="-5" dirty="0">
                <a:solidFill>
                  <a:srgbClr val="FFFC00"/>
                </a:solidFill>
                <a:latin typeface="Comic Sans MS"/>
                <a:cs typeface="Comic Sans MS"/>
              </a:rPr>
              <a:t>spina bifida (perhaps 10-fold increase</a:t>
            </a:r>
            <a:r>
              <a:rPr sz="2000" spc="75" dirty="0">
                <a:solidFill>
                  <a:srgbClr val="FFFC00"/>
                </a:solidFill>
                <a:latin typeface="Comic Sans MS"/>
                <a:cs typeface="Comic Sans MS"/>
              </a:rPr>
              <a:t> </a:t>
            </a:r>
            <a:r>
              <a:rPr sz="2000" spc="-5" dirty="0">
                <a:solidFill>
                  <a:srgbClr val="FFFC00"/>
                </a:solidFill>
                <a:latin typeface="Comic Sans MS"/>
                <a:cs typeface="Comic Sans MS"/>
              </a:rPr>
              <a:t>in</a:t>
            </a:r>
            <a:r>
              <a:rPr sz="2000" spc="5" dirty="0">
                <a:solidFill>
                  <a:srgbClr val="FFFC00"/>
                </a:solidFill>
                <a:latin typeface="Comic Sans MS"/>
                <a:cs typeface="Comic Sans MS"/>
              </a:rPr>
              <a:t> </a:t>
            </a:r>
            <a:r>
              <a:rPr sz="2000" spc="-5" dirty="0">
                <a:solidFill>
                  <a:srgbClr val="FFFC00"/>
                </a:solidFill>
                <a:latin typeface="Comic Sans MS"/>
                <a:cs typeface="Comic Sans MS"/>
              </a:rPr>
              <a:t>risk).	Folate does</a:t>
            </a:r>
            <a:r>
              <a:rPr sz="2000" spc="-70" dirty="0">
                <a:solidFill>
                  <a:srgbClr val="FFFC00"/>
                </a:solidFill>
                <a:latin typeface="Comic Sans MS"/>
                <a:cs typeface="Comic Sans MS"/>
              </a:rPr>
              <a:t> </a:t>
            </a:r>
            <a:r>
              <a:rPr sz="2000" spc="-5" dirty="0">
                <a:solidFill>
                  <a:srgbClr val="FFFC00"/>
                </a:solidFill>
                <a:latin typeface="Comic Sans MS"/>
                <a:cs typeface="Comic Sans MS"/>
              </a:rPr>
              <a:t>not  appear to protect against this drug-induced birth</a:t>
            </a:r>
            <a:r>
              <a:rPr sz="2000" spc="5" dirty="0">
                <a:solidFill>
                  <a:srgbClr val="FFFC00"/>
                </a:solidFill>
                <a:latin typeface="Comic Sans MS"/>
                <a:cs typeface="Comic Sans MS"/>
              </a:rPr>
              <a:t> </a:t>
            </a:r>
            <a:r>
              <a:rPr sz="2000" spc="-5" dirty="0">
                <a:solidFill>
                  <a:srgbClr val="FFFC00"/>
                </a:solidFill>
                <a:latin typeface="Comic Sans MS"/>
                <a:cs typeface="Comic Sans MS"/>
              </a:rPr>
              <a:t>defect.</a:t>
            </a:r>
            <a:endParaRPr sz="2000">
              <a:latin typeface="Comic Sans MS"/>
              <a:cs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191" y="347472"/>
            <a:ext cx="9144000" cy="626973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843531" y="6564883"/>
            <a:ext cx="7434580"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Times New Roman"/>
                <a:cs typeface="Times New Roman"/>
              </a:rPr>
              <a:t>Model </a:t>
            </a:r>
            <a:r>
              <a:rPr sz="3600" dirty="0">
                <a:latin typeface="Times New Roman"/>
                <a:cs typeface="Times New Roman"/>
              </a:rPr>
              <a:t>of 4 </a:t>
            </a:r>
            <a:r>
              <a:rPr sz="3600" spc="-5" dirty="0">
                <a:latin typeface="Times New Roman"/>
                <a:cs typeface="Times New Roman"/>
              </a:rPr>
              <a:t>week </a:t>
            </a:r>
            <a:r>
              <a:rPr sz="3600" dirty="0">
                <a:latin typeface="Times New Roman"/>
                <a:cs typeface="Times New Roman"/>
              </a:rPr>
              <a:t>embryo ~ 4 mm</a:t>
            </a:r>
            <a:r>
              <a:rPr sz="3600" spc="-95" dirty="0">
                <a:latin typeface="Times New Roman"/>
                <a:cs typeface="Times New Roman"/>
              </a:rPr>
              <a:t> </a:t>
            </a:r>
            <a:r>
              <a:rPr sz="3600" dirty="0">
                <a:latin typeface="Times New Roman"/>
                <a:cs typeface="Times New Roman"/>
              </a:rPr>
              <a:t>length</a:t>
            </a:r>
            <a:endParaRPr sz="360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10075" y="2837180"/>
            <a:ext cx="2874010" cy="695325"/>
          </a:xfrm>
          <a:prstGeom prst="rect">
            <a:avLst/>
          </a:prstGeom>
        </p:spPr>
        <p:txBody>
          <a:bodyPr vert="horz" wrap="square" lIns="0" tIns="11430" rIns="0" bIns="0" rtlCol="0">
            <a:spAutoFit/>
          </a:bodyPr>
          <a:lstStyle/>
          <a:p>
            <a:pPr marL="12700">
              <a:lnSpc>
                <a:spcPct val="100000"/>
              </a:lnSpc>
              <a:spcBef>
                <a:spcPts val="90"/>
              </a:spcBef>
            </a:pPr>
            <a:r>
              <a:rPr sz="4400" spc="-5" dirty="0">
                <a:solidFill>
                  <a:srgbClr val="FFFC00"/>
                </a:solidFill>
                <a:latin typeface="Comic Sans MS"/>
                <a:cs typeface="Comic Sans MS"/>
              </a:rPr>
              <a:t>Weeks</a:t>
            </a:r>
            <a:r>
              <a:rPr sz="4400" spc="-85" dirty="0">
                <a:solidFill>
                  <a:srgbClr val="FFFC00"/>
                </a:solidFill>
                <a:latin typeface="Comic Sans MS"/>
                <a:cs typeface="Comic Sans MS"/>
              </a:rPr>
              <a:t> </a:t>
            </a:r>
            <a:r>
              <a:rPr sz="4400" spc="-5" dirty="0">
                <a:solidFill>
                  <a:srgbClr val="FFFC00"/>
                </a:solidFill>
                <a:latin typeface="Comic Sans MS"/>
                <a:cs typeface="Comic Sans MS"/>
              </a:rPr>
              <a:t>5-8</a:t>
            </a:r>
            <a:endParaRPr sz="4400">
              <a:latin typeface="Comic Sans MS"/>
              <a:cs typeface="Comic Sans MS"/>
            </a:endParaRPr>
          </a:p>
        </p:txBody>
      </p:sp>
      <p:sp>
        <p:nvSpPr>
          <p:cNvPr id="3" name="object 3"/>
          <p:cNvSpPr txBox="1"/>
          <p:nvPr/>
        </p:nvSpPr>
        <p:spPr>
          <a:xfrm>
            <a:off x="3501644" y="4248403"/>
            <a:ext cx="3688715" cy="512445"/>
          </a:xfrm>
          <a:prstGeom prst="rect">
            <a:avLst/>
          </a:prstGeom>
        </p:spPr>
        <p:txBody>
          <a:bodyPr vert="horz" wrap="square" lIns="0" tIns="11430" rIns="0" bIns="0" rtlCol="0">
            <a:spAutoFit/>
          </a:bodyPr>
          <a:lstStyle/>
          <a:p>
            <a:pPr marL="12700">
              <a:lnSpc>
                <a:spcPct val="100000"/>
              </a:lnSpc>
              <a:spcBef>
                <a:spcPts val="90"/>
              </a:spcBef>
            </a:pPr>
            <a:r>
              <a:rPr sz="3200" spc="-5" dirty="0">
                <a:solidFill>
                  <a:srgbClr val="FFFFFF"/>
                </a:solidFill>
                <a:latin typeface="Comic Sans MS"/>
                <a:cs typeface="Comic Sans MS"/>
              </a:rPr>
              <a:t>Organogenic</a:t>
            </a:r>
            <a:r>
              <a:rPr sz="3200" spc="-45" dirty="0">
                <a:solidFill>
                  <a:srgbClr val="FFFFFF"/>
                </a:solidFill>
                <a:latin typeface="Comic Sans MS"/>
                <a:cs typeface="Comic Sans MS"/>
              </a:rPr>
              <a:t> </a:t>
            </a:r>
            <a:r>
              <a:rPr sz="3200" spc="-5" dirty="0">
                <a:solidFill>
                  <a:srgbClr val="FFFFFF"/>
                </a:solidFill>
                <a:latin typeface="Comic Sans MS"/>
                <a:cs typeface="Comic Sans MS"/>
              </a:rPr>
              <a:t>Period</a:t>
            </a:r>
            <a:endParaRPr sz="3200">
              <a:latin typeface="Comic Sans MS"/>
              <a:cs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98191" y="1719072"/>
            <a:ext cx="2688335" cy="33528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691131" y="5449315"/>
            <a:ext cx="7524115" cy="1120140"/>
          </a:xfrm>
          <a:prstGeom prst="rect">
            <a:avLst/>
          </a:prstGeom>
        </p:spPr>
        <p:txBody>
          <a:bodyPr vert="horz" wrap="square" lIns="0" tIns="13970" rIns="0" bIns="0" rtlCol="0">
            <a:spAutoFit/>
          </a:bodyPr>
          <a:lstStyle/>
          <a:p>
            <a:pPr marL="12700" marR="5080">
              <a:lnSpc>
                <a:spcPct val="99600"/>
              </a:lnSpc>
              <a:spcBef>
                <a:spcPts val="110"/>
              </a:spcBef>
              <a:tabLst>
                <a:tab pos="6568440" algn="l"/>
              </a:tabLst>
            </a:pPr>
            <a:r>
              <a:rPr sz="2400" spc="-5" dirty="0">
                <a:solidFill>
                  <a:srgbClr val="FFFC00"/>
                </a:solidFill>
                <a:latin typeface="Comic Sans MS"/>
                <a:cs typeface="Comic Sans MS"/>
              </a:rPr>
              <a:t>Organ </a:t>
            </a:r>
            <a:r>
              <a:rPr sz="2400" dirty="0">
                <a:solidFill>
                  <a:srgbClr val="FFFC00"/>
                </a:solidFill>
                <a:latin typeface="Comic Sans MS"/>
                <a:cs typeface="Comic Sans MS"/>
              </a:rPr>
              <a:t>system </a:t>
            </a:r>
            <a:r>
              <a:rPr sz="2400" spc="-5" dirty="0">
                <a:solidFill>
                  <a:srgbClr val="FFFC00"/>
                </a:solidFill>
                <a:latin typeface="Comic Sans MS"/>
                <a:cs typeface="Comic Sans MS"/>
              </a:rPr>
              <a:t>development is</a:t>
            </a:r>
            <a:r>
              <a:rPr sz="2400" spc="20" dirty="0">
                <a:solidFill>
                  <a:srgbClr val="FFFC00"/>
                </a:solidFill>
                <a:latin typeface="Comic Sans MS"/>
                <a:cs typeface="Comic Sans MS"/>
              </a:rPr>
              <a:t> </a:t>
            </a:r>
            <a:r>
              <a:rPr sz="2400" spc="-5" dirty="0">
                <a:solidFill>
                  <a:srgbClr val="FFFC00"/>
                </a:solidFill>
                <a:latin typeface="Comic Sans MS"/>
                <a:cs typeface="Comic Sans MS"/>
              </a:rPr>
              <a:t>well</a:t>
            </a:r>
            <a:r>
              <a:rPr sz="2400" spc="5" dirty="0">
                <a:solidFill>
                  <a:srgbClr val="FFFC00"/>
                </a:solidFill>
                <a:latin typeface="Comic Sans MS"/>
                <a:cs typeface="Comic Sans MS"/>
              </a:rPr>
              <a:t> </a:t>
            </a:r>
            <a:r>
              <a:rPr sz="2400" spc="-5" dirty="0">
                <a:solidFill>
                  <a:srgbClr val="FFFC00"/>
                </a:solidFill>
                <a:latin typeface="Comic Sans MS"/>
                <a:cs typeface="Comic Sans MS"/>
              </a:rPr>
              <a:t>underway.	</a:t>
            </a:r>
            <a:r>
              <a:rPr sz="2400" dirty="0">
                <a:solidFill>
                  <a:srgbClr val="FFFC00"/>
                </a:solidFill>
                <a:latin typeface="Comic Sans MS"/>
                <a:cs typeface="Comic Sans MS"/>
              </a:rPr>
              <a:t>This</a:t>
            </a:r>
            <a:r>
              <a:rPr sz="2400" spc="-95" dirty="0">
                <a:solidFill>
                  <a:srgbClr val="FFFC00"/>
                </a:solidFill>
                <a:latin typeface="Comic Sans MS"/>
                <a:cs typeface="Comic Sans MS"/>
              </a:rPr>
              <a:t> </a:t>
            </a:r>
            <a:r>
              <a:rPr sz="2400" spc="-5" dirty="0">
                <a:solidFill>
                  <a:srgbClr val="FFFC00"/>
                </a:solidFill>
                <a:latin typeface="Comic Sans MS"/>
                <a:cs typeface="Comic Sans MS"/>
              </a:rPr>
              <a:t>is  </a:t>
            </a:r>
            <a:r>
              <a:rPr sz="2400" dirty="0">
                <a:solidFill>
                  <a:srgbClr val="FFFC00"/>
                </a:solidFill>
                <a:latin typeface="Comic Sans MS"/>
                <a:cs typeface="Comic Sans MS"/>
              </a:rPr>
              <a:t>a critical </a:t>
            </a:r>
            <a:r>
              <a:rPr sz="2400" spc="-5" dirty="0">
                <a:solidFill>
                  <a:srgbClr val="FFFC00"/>
                </a:solidFill>
                <a:latin typeface="Comic Sans MS"/>
                <a:cs typeface="Comic Sans MS"/>
              </a:rPr>
              <a:t>time for development </a:t>
            </a:r>
            <a:r>
              <a:rPr sz="2400" dirty="0">
                <a:solidFill>
                  <a:srgbClr val="FFFC00"/>
                </a:solidFill>
                <a:latin typeface="Comic Sans MS"/>
                <a:cs typeface="Comic Sans MS"/>
              </a:rPr>
              <a:t>of </a:t>
            </a:r>
            <a:r>
              <a:rPr sz="2400" spc="-5" dirty="0">
                <a:solidFill>
                  <a:srgbClr val="FFFC00"/>
                </a:solidFill>
                <a:latin typeface="Comic Sans MS"/>
                <a:cs typeface="Comic Sans MS"/>
              </a:rPr>
              <a:t>the </a:t>
            </a:r>
            <a:r>
              <a:rPr sz="2400" dirty="0">
                <a:solidFill>
                  <a:srgbClr val="FFFC00"/>
                </a:solidFill>
                <a:latin typeface="Comic Sans MS"/>
                <a:cs typeface="Comic Sans MS"/>
              </a:rPr>
              <a:t>heart, limbs,  eyes, </a:t>
            </a:r>
            <a:r>
              <a:rPr sz="2400" spc="-5" dirty="0">
                <a:solidFill>
                  <a:srgbClr val="FFFC00"/>
                </a:solidFill>
                <a:latin typeface="Comic Sans MS"/>
                <a:cs typeface="Comic Sans MS"/>
              </a:rPr>
              <a:t>upper </a:t>
            </a:r>
            <a:r>
              <a:rPr sz="2400" dirty="0">
                <a:solidFill>
                  <a:srgbClr val="FFFC00"/>
                </a:solidFill>
                <a:latin typeface="Comic Sans MS"/>
                <a:cs typeface="Comic Sans MS"/>
              </a:rPr>
              <a:t>lip,</a:t>
            </a:r>
            <a:r>
              <a:rPr sz="2400" spc="-5" dirty="0">
                <a:solidFill>
                  <a:srgbClr val="FFFC00"/>
                </a:solidFill>
                <a:latin typeface="Comic Sans MS"/>
                <a:cs typeface="Comic Sans MS"/>
              </a:rPr>
              <a:t> intestines.</a:t>
            </a:r>
            <a:endParaRPr sz="2400">
              <a:latin typeface="Comic Sans MS"/>
              <a:cs typeface="Comic Sans MS"/>
            </a:endParaRPr>
          </a:p>
        </p:txBody>
      </p:sp>
      <p:sp>
        <p:nvSpPr>
          <p:cNvPr id="4" name="object 4"/>
          <p:cNvSpPr/>
          <p:nvPr/>
        </p:nvSpPr>
        <p:spPr>
          <a:xfrm>
            <a:off x="5422391" y="1719072"/>
            <a:ext cx="3371088" cy="3371088"/>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014219" y="895604"/>
            <a:ext cx="6753859" cy="453390"/>
          </a:xfrm>
          <a:prstGeom prst="rect">
            <a:avLst/>
          </a:prstGeom>
        </p:spPr>
        <p:txBody>
          <a:bodyPr vert="horz" wrap="square" lIns="0" tIns="13335" rIns="0" bIns="0" rtlCol="0">
            <a:spAutoFit/>
          </a:bodyPr>
          <a:lstStyle/>
          <a:p>
            <a:pPr marL="12700">
              <a:lnSpc>
                <a:spcPct val="100000"/>
              </a:lnSpc>
              <a:spcBef>
                <a:spcPts val="105"/>
              </a:spcBef>
            </a:pPr>
            <a:r>
              <a:rPr sz="2800" b="0" i="0" dirty="0">
                <a:solidFill>
                  <a:srgbClr val="FFFC00"/>
                </a:solidFill>
                <a:latin typeface="Comic Sans MS"/>
                <a:cs typeface="Comic Sans MS"/>
              </a:rPr>
              <a:t>32- day </a:t>
            </a:r>
            <a:r>
              <a:rPr sz="2800" b="0" i="0" spc="-5" dirty="0">
                <a:solidFill>
                  <a:srgbClr val="FFFC00"/>
                </a:solidFill>
                <a:latin typeface="Comic Sans MS"/>
                <a:cs typeface="Comic Sans MS"/>
              </a:rPr>
              <a:t>human embryo </a:t>
            </a:r>
            <a:r>
              <a:rPr sz="2800" b="0" i="0" dirty="0">
                <a:solidFill>
                  <a:srgbClr val="FFFC00"/>
                </a:solidFill>
                <a:latin typeface="Comic Sans MS"/>
                <a:cs typeface="Comic Sans MS"/>
              </a:rPr>
              <a:t>~ 8 mm CR</a:t>
            </a:r>
            <a:r>
              <a:rPr sz="2800" b="0" i="0" spc="-40" dirty="0">
                <a:solidFill>
                  <a:srgbClr val="FFFC00"/>
                </a:solidFill>
                <a:latin typeface="Comic Sans MS"/>
                <a:cs typeface="Comic Sans MS"/>
              </a:rPr>
              <a:t> </a:t>
            </a:r>
            <a:r>
              <a:rPr sz="2800" b="0" i="0" spc="-5" dirty="0">
                <a:solidFill>
                  <a:srgbClr val="FFFC00"/>
                </a:solidFill>
                <a:latin typeface="Comic Sans MS"/>
                <a:cs typeface="Comic Sans MS"/>
              </a:rPr>
              <a:t>length</a:t>
            </a:r>
            <a:endParaRPr sz="2800">
              <a:latin typeface="Comic Sans MS"/>
              <a:cs typeface="Comic Sans M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98191" y="1719072"/>
            <a:ext cx="6324599" cy="380390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61691" y="919988"/>
            <a:ext cx="5849620" cy="512445"/>
          </a:xfrm>
          <a:prstGeom prst="rect">
            <a:avLst/>
          </a:prstGeom>
        </p:spPr>
        <p:txBody>
          <a:bodyPr vert="horz" wrap="square" lIns="0" tIns="11430" rIns="0" bIns="0" rtlCol="0">
            <a:spAutoFit/>
          </a:bodyPr>
          <a:lstStyle/>
          <a:p>
            <a:pPr marL="12700">
              <a:lnSpc>
                <a:spcPct val="100000"/>
              </a:lnSpc>
              <a:spcBef>
                <a:spcPts val="90"/>
              </a:spcBef>
            </a:pPr>
            <a:r>
              <a:rPr sz="3200" b="0" i="0" spc="-5" dirty="0">
                <a:solidFill>
                  <a:srgbClr val="FFFC00"/>
                </a:solidFill>
                <a:latin typeface="Comic Sans MS"/>
                <a:cs typeface="Comic Sans MS"/>
              </a:rPr>
              <a:t>44-day embryo ~ 13 mm</a:t>
            </a:r>
            <a:r>
              <a:rPr sz="3200" b="0" i="0" spc="-50" dirty="0">
                <a:solidFill>
                  <a:srgbClr val="FFFC00"/>
                </a:solidFill>
                <a:latin typeface="Comic Sans MS"/>
                <a:cs typeface="Comic Sans MS"/>
              </a:rPr>
              <a:t> </a:t>
            </a:r>
            <a:r>
              <a:rPr sz="3200" b="0" i="0" spc="-5" dirty="0">
                <a:solidFill>
                  <a:srgbClr val="FFFC00"/>
                </a:solidFill>
                <a:latin typeface="Comic Sans MS"/>
                <a:cs typeface="Comic Sans MS"/>
              </a:rPr>
              <a:t>length</a:t>
            </a:r>
            <a:endParaRPr sz="3200">
              <a:latin typeface="Comic Sans MS"/>
              <a:cs typeface="Comic Sans MS"/>
            </a:endParaRPr>
          </a:p>
        </p:txBody>
      </p:sp>
      <p:sp>
        <p:nvSpPr>
          <p:cNvPr id="4" name="object 4"/>
          <p:cNvSpPr txBox="1"/>
          <p:nvPr/>
        </p:nvSpPr>
        <p:spPr>
          <a:xfrm>
            <a:off x="1538731" y="5775451"/>
            <a:ext cx="7705725" cy="1120140"/>
          </a:xfrm>
          <a:prstGeom prst="rect">
            <a:avLst/>
          </a:prstGeom>
        </p:spPr>
        <p:txBody>
          <a:bodyPr vert="horz" wrap="square" lIns="0" tIns="13970" rIns="0" bIns="0" rtlCol="0">
            <a:spAutoFit/>
          </a:bodyPr>
          <a:lstStyle/>
          <a:p>
            <a:pPr marL="12700" marR="5080">
              <a:lnSpc>
                <a:spcPct val="99600"/>
              </a:lnSpc>
              <a:spcBef>
                <a:spcPts val="110"/>
              </a:spcBef>
              <a:tabLst>
                <a:tab pos="2253615" algn="l"/>
              </a:tabLst>
            </a:pPr>
            <a:r>
              <a:rPr sz="2400" spc="-5" dirty="0">
                <a:solidFill>
                  <a:srgbClr val="FFFC00"/>
                </a:solidFill>
                <a:latin typeface="Comic Sans MS"/>
                <a:cs typeface="Comic Sans MS"/>
              </a:rPr>
              <a:t>At this </a:t>
            </a:r>
            <a:r>
              <a:rPr sz="2400" dirty="0">
                <a:solidFill>
                  <a:srgbClr val="FFFC00"/>
                </a:solidFill>
                <a:latin typeface="Comic Sans MS"/>
                <a:cs typeface="Comic Sans MS"/>
              </a:rPr>
              <a:t>stage </a:t>
            </a:r>
            <a:r>
              <a:rPr sz="2400" spc="-5" dirty="0">
                <a:solidFill>
                  <a:srgbClr val="FFFC00"/>
                </a:solidFill>
                <a:latin typeface="Comic Sans MS"/>
                <a:cs typeface="Comic Sans MS"/>
              </a:rPr>
              <a:t>the </a:t>
            </a:r>
            <a:r>
              <a:rPr sz="2400" dirty="0">
                <a:solidFill>
                  <a:srgbClr val="FFFC00"/>
                </a:solidFill>
                <a:latin typeface="Comic Sans MS"/>
                <a:cs typeface="Comic Sans MS"/>
              </a:rPr>
              <a:t>embryo has completed much of </a:t>
            </a:r>
            <a:r>
              <a:rPr sz="2400" spc="-5" dirty="0">
                <a:solidFill>
                  <a:srgbClr val="FFFC00"/>
                </a:solidFill>
                <a:latin typeface="Comic Sans MS"/>
                <a:cs typeface="Comic Sans MS"/>
              </a:rPr>
              <a:t>its  </a:t>
            </a:r>
            <a:r>
              <a:rPr sz="2400" dirty="0">
                <a:solidFill>
                  <a:srgbClr val="FFFC00"/>
                </a:solidFill>
                <a:latin typeface="Comic Sans MS"/>
                <a:cs typeface="Comic Sans MS"/>
              </a:rPr>
              <a:t>organogenesis.	</a:t>
            </a:r>
            <a:r>
              <a:rPr sz="2400" spc="-5" dirty="0">
                <a:solidFill>
                  <a:srgbClr val="FFFC00"/>
                </a:solidFill>
                <a:latin typeface="Comic Sans MS"/>
                <a:cs typeface="Comic Sans MS"/>
              </a:rPr>
              <a:t>Still to be </a:t>
            </a:r>
            <a:r>
              <a:rPr sz="2400" dirty="0">
                <a:solidFill>
                  <a:srgbClr val="FFFC00"/>
                </a:solidFill>
                <a:latin typeface="Comic Sans MS"/>
                <a:cs typeface="Comic Sans MS"/>
              </a:rPr>
              <a:t>completed </a:t>
            </a:r>
            <a:r>
              <a:rPr sz="2400" spc="-5" dirty="0">
                <a:solidFill>
                  <a:srgbClr val="FFFC00"/>
                </a:solidFill>
                <a:latin typeface="Comic Sans MS"/>
                <a:cs typeface="Comic Sans MS"/>
              </a:rPr>
              <a:t>is the </a:t>
            </a:r>
            <a:r>
              <a:rPr sz="2400" dirty="0">
                <a:solidFill>
                  <a:srgbClr val="FFFC00"/>
                </a:solidFill>
                <a:latin typeface="Comic Sans MS"/>
                <a:cs typeface="Comic Sans MS"/>
              </a:rPr>
              <a:t>palate and  external genitalia and </a:t>
            </a:r>
            <a:r>
              <a:rPr sz="2400" spc="-5" dirty="0">
                <a:solidFill>
                  <a:srgbClr val="FFFC00"/>
                </a:solidFill>
                <a:latin typeface="Comic Sans MS"/>
                <a:cs typeface="Comic Sans MS"/>
              </a:rPr>
              <a:t>brain development is</a:t>
            </a:r>
            <a:r>
              <a:rPr sz="2400" spc="-40" dirty="0">
                <a:solidFill>
                  <a:srgbClr val="FFFC00"/>
                </a:solidFill>
                <a:latin typeface="Comic Sans MS"/>
                <a:cs typeface="Comic Sans MS"/>
              </a:rPr>
              <a:t> </a:t>
            </a:r>
            <a:r>
              <a:rPr sz="2400" dirty="0">
                <a:solidFill>
                  <a:srgbClr val="FFFC00"/>
                </a:solidFill>
                <a:latin typeface="Comic Sans MS"/>
                <a:cs typeface="Comic Sans MS"/>
              </a:rPr>
              <a:t>ongoing.</a:t>
            </a:r>
            <a:endParaRPr sz="2400">
              <a:latin typeface="Comic Sans MS"/>
              <a:cs typeface="Comic Sans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27647" y="1871472"/>
            <a:ext cx="2194560" cy="29718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764791" y="1871471"/>
            <a:ext cx="3962400" cy="293522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980691" y="919988"/>
            <a:ext cx="6856730" cy="512445"/>
          </a:xfrm>
          <a:prstGeom prst="rect">
            <a:avLst/>
          </a:prstGeom>
        </p:spPr>
        <p:txBody>
          <a:bodyPr vert="horz" wrap="square" lIns="0" tIns="11430" rIns="0" bIns="0" rtlCol="0">
            <a:spAutoFit/>
          </a:bodyPr>
          <a:lstStyle/>
          <a:p>
            <a:pPr marL="12700">
              <a:lnSpc>
                <a:spcPct val="100000"/>
              </a:lnSpc>
              <a:spcBef>
                <a:spcPts val="90"/>
              </a:spcBef>
            </a:pPr>
            <a:r>
              <a:rPr sz="3200" b="0" i="0" spc="-5" dirty="0">
                <a:solidFill>
                  <a:srgbClr val="FFFC00"/>
                </a:solidFill>
                <a:latin typeface="Comic Sans MS"/>
                <a:cs typeface="Comic Sans MS"/>
              </a:rPr>
              <a:t>8-week human fetus ~ </a:t>
            </a:r>
            <a:r>
              <a:rPr sz="3200" b="0" i="0" spc="-10" dirty="0">
                <a:solidFill>
                  <a:srgbClr val="FFFC00"/>
                </a:solidFill>
                <a:latin typeface="Comic Sans MS"/>
                <a:cs typeface="Comic Sans MS"/>
              </a:rPr>
              <a:t>3cm </a:t>
            </a:r>
            <a:r>
              <a:rPr sz="3200" b="0" i="0" spc="-5" dirty="0">
                <a:solidFill>
                  <a:srgbClr val="FFFC00"/>
                </a:solidFill>
                <a:latin typeface="Comic Sans MS"/>
                <a:cs typeface="Comic Sans MS"/>
              </a:rPr>
              <a:t>in</a:t>
            </a:r>
            <a:r>
              <a:rPr sz="3200" b="0" i="0" spc="-20" dirty="0">
                <a:solidFill>
                  <a:srgbClr val="FFFC00"/>
                </a:solidFill>
                <a:latin typeface="Comic Sans MS"/>
                <a:cs typeface="Comic Sans MS"/>
              </a:rPr>
              <a:t> </a:t>
            </a:r>
            <a:r>
              <a:rPr sz="3200" b="0" i="0" spc="-5" dirty="0">
                <a:solidFill>
                  <a:srgbClr val="FFFC00"/>
                </a:solidFill>
                <a:latin typeface="Comic Sans MS"/>
                <a:cs typeface="Comic Sans MS"/>
              </a:rPr>
              <a:t>length</a:t>
            </a:r>
            <a:endParaRPr sz="3200">
              <a:latin typeface="Comic Sans MS"/>
              <a:cs typeface="Comic Sans MS"/>
            </a:endParaRPr>
          </a:p>
        </p:txBody>
      </p:sp>
      <p:sp>
        <p:nvSpPr>
          <p:cNvPr id="5" name="object 5"/>
          <p:cNvSpPr txBox="1"/>
          <p:nvPr/>
        </p:nvSpPr>
        <p:spPr>
          <a:xfrm>
            <a:off x="1386331" y="5473699"/>
            <a:ext cx="7898765" cy="939165"/>
          </a:xfrm>
          <a:prstGeom prst="rect">
            <a:avLst/>
          </a:prstGeom>
        </p:spPr>
        <p:txBody>
          <a:bodyPr vert="horz" wrap="square" lIns="0" tIns="11430" rIns="0" bIns="0" rtlCol="0">
            <a:spAutoFit/>
          </a:bodyPr>
          <a:lstStyle/>
          <a:p>
            <a:pPr marL="12700" marR="5080">
              <a:lnSpc>
                <a:spcPct val="100000"/>
              </a:lnSpc>
              <a:spcBef>
                <a:spcPts val="90"/>
              </a:spcBef>
              <a:tabLst>
                <a:tab pos="3446779" algn="l"/>
              </a:tabLst>
            </a:pPr>
            <a:r>
              <a:rPr sz="2000" spc="-5" dirty="0">
                <a:solidFill>
                  <a:srgbClr val="FFFC00"/>
                </a:solidFill>
                <a:latin typeface="Comic Sans MS"/>
                <a:cs typeface="Comic Sans MS"/>
              </a:rPr>
              <a:t>Organogenesis is largely complete – development of the external  genitalia is</a:t>
            </a:r>
            <a:r>
              <a:rPr sz="2000" spc="20" dirty="0">
                <a:solidFill>
                  <a:srgbClr val="FFFC00"/>
                </a:solidFill>
                <a:latin typeface="Comic Sans MS"/>
                <a:cs typeface="Comic Sans MS"/>
              </a:rPr>
              <a:t> </a:t>
            </a:r>
            <a:r>
              <a:rPr sz="2000" spc="-5" dirty="0">
                <a:solidFill>
                  <a:srgbClr val="FFFC00"/>
                </a:solidFill>
                <a:latin typeface="Comic Sans MS"/>
                <a:cs typeface="Comic Sans MS"/>
              </a:rPr>
              <a:t>still</a:t>
            </a:r>
            <a:r>
              <a:rPr sz="2000" spc="10" dirty="0">
                <a:solidFill>
                  <a:srgbClr val="FFFC00"/>
                </a:solidFill>
                <a:latin typeface="Comic Sans MS"/>
                <a:cs typeface="Comic Sans MS"/>
              </a:rPr>
              <a:t> </a:t>
            </a:r>
            <a:r>
              <a:rPr sz="2000" spc="-5" dirty="0">
                <a:solidFill>
                  <a:srgbClr val="FFFC00"/>
                </a:solidFill>
                <a:latin typeface="Comic Sans MS"/>
                <a:cs typeface="Comic Sans MS"/>
              </a:rPr>
              <a:t>incomplete.	The brain is about to start an 8-week  period of massive neuronal cell formation for the cerebral</a:t>
            </a:r>
            <a:r>
              <a:rPr sz="2000" spc="10" dirty="0">
                <a:solidFill>
                  <a:srgbClr val="FFFC00"/>
                </a:solidFill>
                <a:latin typeface="Comic Sans MS"/>
                <a:cs typeface="Comic Sans MS"/>
              </a:rPr>
              <a:t> </a:t>
            </a:r>
            <a:r>
              <a:rPr sz="2000" spc="-5" dirty="0">
                <a:solidFill>
                  <a:srgbClr val="FFFC00"/>
                </a:solidFill>
                <a:latin typeface="Comic Sans MS"/>
                <a:cs typeface="Comic Sans MS"/>
              </a:rPr>
              <a:t>cortex.</a:t>
            </a:r>
            <a:endParaRPr sz="2000">
              <a:latin typeface="Comic Sans MS"/>
              <a:cs typeface="Comic Sans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1430" rIns="0" bIns="0" rtlCol="0">
            <a:spAutoFit/>
          </a:bodyPr>
          <a:lstStyle/>
          <a:p>
            <a:pPr marL="12700">
              <a:lnSpc>
                <a:spcPct val="100000"/>
              </a:lnSpc>
              <a:spcBef>
                <a:spcPts val="90"/>
              </a:spcBef>
            </a:pPr>
            <a:r>
              <a:rPr spc="-5" dirty="0"/>
              <a:t>Weeks</a:t>
            </a:r>
            <a:r>
              <a:rPr spc="-80" dirty="0"/>
              <a:t> </a:t>
            </a:r>
            <a:r>
              <a:rPr spc="-5" dirty="0"/>
              <a:t>9-38</a:t>
            </a:r>
          </a:p>
        </p:txBody>
      </p:sp>
      <p:sp>
        <p:nvSpPr>
          <p:cNvPr id="3" name="object 3"/>
          <p:cNvSpPr txBox="1"/>
          <p:nvPr/>
        </p:nvSpPr>
        <p:spPr>
          <a:xfrm>
            <a:off x="4184395" y="4248403"/>
            <a:ext cx="2322195" cy="512445"/>
          </a:xfrm>
          <a:prstGeom prst="rect">
            <a:avLst/>
          </a:prstGeom>
        </p:spPr>
        <p:txBody>
          <a:bodyPr vert="horz" wrap="square" lIns="0" tIns="11430" rIns="0" bIns="0" rtlCol="0">
            <a:spAutoFit/>
          </a:bodyPr>
          <a:lstStyle/>
          <a:p>
            <a:pPr marL="12700">
              <a:lnSpc>
                <a:spcPct val="100000"/>
              </a:lnSpc>
              <a:spcBef>
                <a:spcPts val="90"/>
              </a:spcBef>
            </a:pPr>
            <a:r>
              <a:rPr sz="3200" spc="-5" dirty="0">
                <a:solidFill>
                  <a:srgbClr val="FFFFFF"/>
                </a:solidFill>
                <a:latin typeface="Comic Sans MS"/>
                <a:cs typeface="Comic Sans MS"/>
              </a:rPr>
              <a:t>Fetal</a:t>
            </a:r>
            <a:r>
              <a:rPr sz="3200" spc="-80" dirty="0">
                <a:solidFill>
                  <a:srgbClr val="FFFFFF"/>
                </a:solidFill>
                <a:latin typeface="Comic Sans MS"/>
                <a:cs typeface="Comic Sans MS"/>
              </a:rPr>
              <a:t> </a:t>
            </a:r>
            <a:r>
              <a:rPr sz="3200" spc="-5" dirty="0">
                <a:solidFill>
                  <a:srgbClr val="FFFFFF"/>
                </a:solidFill>
                <a:latin typeface="Comic Sans MS"/>
                <a:cs typeface="Comic Sans MS"/>
              </a:rPr>
              <a:t>Period</a:t>
            </a:r>
            <a:endParaRPr sz="3200">
              <a:latin typeface="Comic Sans MS"/>
              <a:cs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900" y="935228"/>
            <a:ext cx="7139431" cy="677108"/>
          </a:xfrm>
        </p:spPr>
        <p:txBody>
          <a:bodyPr/>
          <a:lstStyle/>
          <a:p>
            <a:r>
              <a:rPr lang="en-AU" sz="4400" dirty="0" smtClean="0">
                <a:solidFill>
                  <a:srgbClr val="FF0000"/>
                </a:solidFill>
              </a:rPr>
              <a:t>Embryology</a:t>
            </a:r>
            <a:endParaRPr lang="en-AU" sz="4400" dirty="0">
              <a:solidFill>
                <a:srgbClr val="FF0000"/>
              </a:solidFill>
            </a:endParaRPr>
          </a:p>
        </p:txBody>
      </p:sp>
      <p:sp>
        <p:nvSpPr>
          <p:cNvPr id="3" name="Text Placeholder 2"/>
          <p:cNvSpPr>
            <a:spLocks noGrp="1"/>
          </p:cNvSpPr>
          <p:nvPr>
            <p:ph type="body" idx="1"/>
          </p:nvPr>
        </p:nvSpPr>
        <p:spPr>
          <a:xfrm>
            <a:off x="850900" y="1720850"/>
            <a:ext cx="8839199" cy="4924425"/>
          </a:xfrm>
        </p:spPr>
        <p:txBody>
          <a:bodyPr/>
          <a:lstStyle/>
          <a:p>
            <a:r>
              <a:rPr lang="en-AU" dirty="0">
                <a:solidFill>
                  <a:schemeClr val="accent6">
                    <a:lumMod val="75000"/>
                  </a:schemeClr>
                </a:solidFill>
              </a:rPr>
              <a:t>Ontogeny</a:t>
            </a:r>
            <a:r>
              <a:rPr lang="en-AU" dirty="0"/>
              <a:t> – study of complete life cycle of an organism. It consist of prenatal development and post natal </a:t>
            </a:r>
            <a:r>
              <a:rPr lang="en-AU" dirty="0" smtClean="0"/>
              <a:t>growth.</a:t>
            </a:r>
          </a:p>
          <a:p>
            <a:r>
              <a:rPr lang="en-AU" dirty="0" smtClean="0"/>
              <a:t> </a:t>
            </a:r>
            <a:endParaRPr lang="en-AU" dirty="0"/>
          </a:p>
          <a:p>
            <a:r>
              <a:rPr lang="en-AU" dirty="0"/>
              <a:t>•</a:t>
            </a:r>
            <a:r>
              <a:rPr lang="en-AU" dirty="0">
                <a:solidFill>
                  <a:srgbClr val="C00000"/>
                </a:solidFill>
              </a:rPr>
              <a:t>Prenatal stage</a:t>
            </a:r>
            <a:r>
              <a:rPr lang="en-AU" dirty="0"/>
              <a:t>- from fertilization to birth. </a:t>
            </a:r>
          </a:p>
          <a:p>
            <a:r>
              <a:rPr lang="en-AU" dirty="0"/>
              <a:t>-zygote-embryo- </a:t>
            </a:r>
            <a:r>
              <a:rPr lang="en-AU" dirty="0" err="1"/>
              <a:t>fetus</a:t>
            </a:r>
            <a:r>
              <a:rPr lang="en-AU" dirty="0"/>
              <a:t> (studied in embryology) </a:t>
            </a:r>
          </a:p>
          <a:p>
            <a:r>
              <a:rPr lang="en-AU" dirty="0"/>
              <a:t>•</a:t>
            </a:r>
            <a:r>
              <a:rPr lang="en-AU" dirty="0">
                <a:solidFill>
                  <a:srgbClr val="C00000"/>
                </a:solidFill>
              </a:rPr>
              <a:t>Post natal stage</a:t>
            </a:r>
            <a:r>
              <a:rPr lang="en-AU" dirty="0"/>
              <a:t>-growth and maturity after birth </a:t>
            </a:r>
          </a:p>
          <a:p>
            <a:r>
              <a:rPr lang="en-AU" dirty="0"/>
              <a:t>- new born-infant –child- adult </a:t>
            </a:r>
            <a:endParaRPr lang="en-AU" b="1" dirty="0"/>
          </a:p>
        </p:txBody>
      </p:sp>
    </p:spTree>
    <p:extLst>
      <p:ext uri="{BB962C8B-B14F-4D97-AF65-F5344CB8AC3E}">
        <p14:creationId xmlns:p14="http://schemas.microsoft.com/office/powerpoint/2010/main" val="3466467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79191" y="728471"/>
            <a:ext cx="5117591" cy="533704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752091" y="6278371"/>
            <a:ext cx="763270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solidFill>
                  <a:srgbClr val="FFFC00"/>
                </a:solidFill>
                <a:latin typeface="Comic Sans MS"/>
                <a:cs typeface="Comic Sans MS"/>
              </a:rPr>
              <a:t>An 8-week </a:t>
            </a:r>
            <a:r>
              <a:rPr sz="2400" dirty="0">
                <a:solidFill>
                  <a:srgbClr val="FFFC00"/>
                </a:solidFill>
                <a:latin typeface="Comic Sans MS"/>
                <a:cs typeface="Comic Sans MS"/>
              </a:rPr>
              <a:t>fetus </a:t>
            </a:r>
            <a:r>
              <a:rPr sz="2400" spc="-5" dirty="0">
                <a:solidFill>
                  <a:srgbClr val="FFFC00"/>
                </a:solidFill>
                <a:latin typeface="Comic Sans MS"/>
                <a:cs typeface="Comic Sans MS"/>
              </a:rPr>
              <a:t>is </a:t>
            </a:r>
            <a:r>
              <a:rPr sz="2400" dirty="0">
                <a:solidFill>
                  <a:srgbClr val="FFFC00"/>
                </a:solidFill>
                <a:latin typeface="Comic Sans MS"/>
                <a:cs typeface="Comic Sans MS"/>
              </a:rPr>
              <a:t>about 4 cm </a:t>
            </a:r>
            <a:r>
              <a:rPr sz="2400" spc="-5" dirty="0">
                <a:solidFill>
                  <a:srgbClr val="FFFC00"/>
                </a:solidFill>
                <a:latin typeface="Comic Sans MS"/>
                <a:cs typeface="Comic Sans MS"/>
              </a:rPr>
              <a:t>in </a:t>
            </a:r>
            <a:r>
              <a:rPr sz="2400" dirty="0">
                <a:solidFill>
                  <a:srgbClr val="FFFC00"/>
                </a:solidFill>
                <a:latin typeface="Comic Sans MS"/>
                <a:cs typeface="Comic Sans MS"/>
              </a:rPr>
              <a:t>length </a:t>
            </a:r>
            <a:r>
              <a:rPr sz="2400" spc="-5" dirty="0">
                <a:solidFill>
                  <a:srgbClr val="FFFC00"/>
                </a:solidFill>
                <a:latin typeface="Comic Sans MS"/>
                <a:cs typeface="Comic Sans MS"/>
              </a:rPr>
              <a:t>(crown-heel),  </a:t>
            </a:r>
            <a:r>
              <a:rPr sz="2400" dirty="0">
                <a:solidFill>
                  <a:srgbClr val="FFFC00"/>
                </a:solidFill>
                <a:latin typeface="Comic Sans MS"/>
                <a:cs typeface="Comic Sans MS"/>
              </a:rPr>
              <a:t>The </a:t>
            </a:r>
            <a:r>
              <a:rPr sz="2400" spc="-5" dirty="0">
                <a:solidFill>
                  <a:srgbClr val="FFFC00"/>
                </a:solidFill>
                <a:latin typeface="Comic Sans MS"/>
                <a:cs typeface="Comic Sans MS"/>
              </a:rPr>
              <a:t>newborn is </a:t>
            </a:r>
            <a:r>
              <a:rPr sz="2400" dirty="0">
                <a:solidFill>
                  <a:srgbClr val="FFFC00"/>
                </a:solidFill>
                <a:latin typeface="Comic Sans MS"/>
                <a:cs typeface="Comic Sans MS"/>
              </a:rPr>
              <a:t>about </a:t>
            </a:r>
            <a:r>
              <a:rPr sz="2400" spc="-5" dirty="0">
                <a:solidFill>
                  <a:srgbClr val="FFFC00"/>
                </a:solidFill>
                <a:latin typeface="Comic Sans MS"/>
                <a:cs typeface="Comic Sans MS"/>
              </a:rPr>
              <a:t>50 </a:t>
            </a:r>
            <a:r>
              <a:rPr sz="2400" dirty="0">
                <a:solidFill>
                  <a:srgbClr val="FFFC00"/>
                </a:solidFill>
                <a:latin typeface="Comic Sans MS"/>
                <a:cs typeface="Comic Sans MS"/>
              </a:rPr>
              <a:t>cm</a:t>
            </a:r>
            <a:r>
              <a:rPr sz="2400" spc="-10" dirty="0">
                <a:solidFill>
                  <a:srgbClr val="FFFC00"/>
                </a:solidFill>
                <a:latin typeface="Comic Sans MS"/>
                <a:cs typeface="Comic Sans MS"/>
              </a:rPr>
              <a:t> </a:t>
            </a:r>
            <a:r>
              <a:rPr sz="2400" spc="-5" dirty="0">
                <a:solidFill>
                  <a:srgbClr val="FFFC00"/>
                </a:solidFill>
                <a:latin typeface="Comic Sans MS"/>
                <a:cs typeface="Comic Sans MS"/>
              </a:rPr>
              <a:t>(crown-heel)</a:t>
            </a:r>
            <a:endParaRPr sz="2400">
              <a:latin typeface="Comic Sans MS"/>
              <a:cs typeface="Comic Sans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72127" y="1795272"/>
            <a:ext cx="1959863" cy="2514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74647" y="1795272"/>
            <a:ext cx="2371344" cy="251460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1310131" y="4315459"/>
            <a:ext cx="7346315" cy="2051685"/>
          </a:xfrm>
          <a:prstGeom prst="rect">
            <a:avLst/>
          </a:prstGeom>
        </p:spPr>
        <p:txBody>
          <a:bodyPr vert="horz" wrap="square" lIns="0" tIns="13335" rIns="0" bIns="0" rtlCol="0">
            <a:spAutoFit/>
          </a:bodyPr>
          <a:lstStyle/>
          <a:p>
            <a:pPr marL="186055">
              <a:lnSpc>
                <a:spcPct val="100000"/>
              </a:lnSpc>
              <a:spcBef>
                <a:spcPts val="105"/>
              </a:spcBef>
            </a:pPr>
            <a:r>
              <a:rPr sz="1000" spc="-5" dirty="0">
                <a:latin typeface="Times New Roman"/>
                <a:cs typeface="Times New Roman"/>
              </a:rPr>
              <a:t>Copyright </a:t>
            </a:r>
            <a:r>
              <a:rPr sz="1000" dirty="0">
                <a:latin typeface="Times New Roman"/>
                <a:cs typeface="Times New Roman"/>
              </a:rPr>
              <a:t>®© 2005 </a:t>
            </a:r>
            <a:r>
              <a:rPr sz="1000" spc="-5" dirty="0">
                <a:latin typeface="Times New Roman"/>
                <a:cs typeface="Times New Roman"/>
              </a:rPr>
              <a:t>Nucleus Medical</a:t>
            </a:r>
            <a:r>
              <a:rPr sz="1000" spc="-20" dirty="0">
                <a:latin typeface="Times New Roman"/>
                <a:cs typeface="Times New Roman"/>
              </a:rPr>
              <a:t> </a:t>
            </a:r>
            <a:r>
              <a:rPr sz="1000" spc="-5" dirty="0">
                <a:latin typeface="Times New Roman"/>
                <a:cs typeface="Times New Roman"/>
              </a:rPr>
              <a:t>Art</a:t>
            </a:r>
            <a:endParaRPr sz="1000">
              <a:latin typeface="Times New Roman"/>
              <a:cs typeface="Times New Roman"/>
            </a:endParaRPr>
          </a:p>
          <a:p>
            <a:pPr>
              <a:lnSpc>
                <a:spcPct val="100000"/>
              </a:lnSpc>
            </a:pPr>
            <a:endParaRPr sz="1100">
              <a:latin typeface="Times New Roman"/>
              <a:cs typeface="Times New Roman"/>
            </a:endParaRPr>
          </a:p>
          <a:p>
            <a:pPr>
              <a:lnSpc>
                <a:spcPct val="100000"/>
              </a:lnSpc>
              <a:spcBef>
                <a:spcPts val="40"/>
              </a:spcBef>
            </a:pPr>
            <a:endParaRPr sz="1250">
              <a:latin typeface="Times New Roman"/>
              <a:cs typeface="Times New Roman"/>
            </a:endParaRPr>
          </a:p>
          <a:p>
            <a:pPr marL="12700" marR="5080">
              <a:lnSpc>
                <a:spcPct val="100000"/>
              </a:lnSpc>
              <a:spcBef>
                <a:spcPts val="5"/>
              </a:spcBef>
              <a:tabLst>
                <a:tab pos="2308225" algn="l"/>
                <a:tab pos="5958840" algn="l"/>
              </a:tabLst>
            </a:pPr>
            <a:r>
              <a:rPr sz="2000" spc="-5" dirty="0">
                <a:solidFill>
                  <a:srgbClr val="FFFC00"/>
                </a:solidFill>
                <a:latin typeface="Comic Sans MS"/>
                <a:cs typeface="Comic Sans MS"/>
              </a:rPr>
              <a:t>Fetal heart beat can be monitored at</a:t>
            </a:r>
            <a:r>
              <a:rPr sz="2000" spc="65" dirty="0">
                <a:solidFill>
                  <a:srgbClr val="FFFC00"/>
                </a:solidFill>
                <a:latin typeface="Comic Sans MS"/>
                <a:cs typeface="Comic Sans MS"/>
              </a:rPr>
              <a:t> </a:t>
            </a:r>
            <a:r>
              <a:rPr sz="2000" spc="-5" dirty="0">
                <a:solidFill>
                  <a:srgbClr val="FFFC00"/>
                </a:solidFill>
                <a:latin typeface="Comic Sans MS"/>
                <a:cs typeface="Comic Sans MS"/>
              </a:rPr>
              <a:t>this</a:t>
            </a:r>
            <a:r>
              <a:rPr sz="2000" spc="5" dirty="0">
                <a:solidFill>
                  <a:srgbClr val="FFFC00"/>
                </a:solidFill>
                <a:latin typeface="Comic Sans MS"/>
                <a:cs typeface="Comic Sans MS"/>
              </a:rPr>
              <a:t> </a:t>
            </a:r>
            <a:r>
              <a:rPr sz="2000" spc="-5" dirty="0">
                <a:solidFill>
                  <a:srgbClr val="FFFC00"/>
                </a:solidFill>
                <a:latin typeface="Comic Sans MS"/>
                <a:cs typeface="Comic Sans MS"/>
              </a:rPr>
              <a:t>stage.	Chorionic  villous sampling is usually performed between 8 and 10 weeks.  </a:t>
            </a:r>
            <a:r>
              <a:rPr sz="2000" spc="-10" dirty="0">
                <a:solidFill>
                  <a:srgbClr val="FFFC00"/>
                </a:solidFill>
                <a:latin typeface="Comic Sans MS"/>
                <a:cs typeface="Comic Sans MS"/>
              </a:rPr>
              <a:t>A </a:t>
            </a:r>
            <a:r>
              <a:rPr sz="2000" spc="-5" dirty="0">
                <a:solidFill>
                  <a:srgbClr val="FFFC00"/>
                </a:solidFill>
                <a:latin typeface="Comic Sans MS"/>
                <a:cs typeface="Comic Sans MS"/>
              </a:rPr>
              <a:t>small piece (villous) of the placenta is removed and cultured  in</a:t>
            </a:r>
            <a:r>
              <a:rPr sz="2000" dirty="0">
                <a:solidFill>
                  <a:srgbClr val="FFFC00"/>
                </a:solidFill>
                <a:latin typeface="Comic Sans MS"/>
                <a:cs typeface="Comic Sans MS"/>
              </a:rPr>
              <a:t> </a:t>
            </a:r>
            <a:r>
              <a:rPr sz="2000" spc="-5" dirty="0">
                <a:solidFill>
                  <a:srgbClr val="FFFC00"/>
                </a:solidFill>
                <a:latin typeface="Comic Sans MS"/>
                <a:cs typeface="Comic Sans MS"/>
              </a:rPr>
              <a:t>the</a:t>
            </a:r>
            <a:r>
              <a:rPr sz="2000" spc="5" dirty="0">
                <a:solidFill>
                  <a:srgbClr val="FFFC00"/>
                </a:solidFill>
                <a:latin typeface="Comic Sans MS"/>
                <a:cs typeface="Comic Sans MS"/>
              </a:rPr>
              <a:t> </a:t>
            </a:r>
            <a:r>
              <a:rPr sz="2000" spc="-5" dirty="0">
                <a:solidFill>
                  <a:srgbClr val="FFFC00"/>
                </a:solidFill>
                <a:latin typeface="Comic Sans MS"/>
                <a:cs typeface="Comic Sans MS"/>
              </a:rPr>
              <a:t>laboratory.	Genetic results are usually available in ~2  weeks.</a:t>
            </a:r>
            <a:endParaRPr sz="2000">
              <a:latin typeface="Comic Sans MS"/>
              <a:cs typeface="Comic Sans MS"/>
            </a:endParaRPr>
          </a:p>
        </p:txBody>
      </p:sp>
      <p:sp>
        <p:nvSpPr>
          <p:cNvPr id="5" name="object 5"/>
          <p:cNvSpPr/>
          <p:nvPr/>
        </p:nvSpPr>
        <p:spPr>
          <a:xfrm>
            <a:off x="6318503" y="1770888"/>
            <a:ext cx="2990087" cy="2538983"/>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300731" y="758443"/>
            <a:ext cx="6358890" cy="453390"/>
          </a:xfrm>
          <a:prstGeom prst="rect">
            <a:avLst/>
          </a:prstGeom>
        </p:spPr>
        <p:txBody>
          <a:bodyPr vert="horz" wrap="square" lIns="0" tIns="13335" rIns="0" bIns="0" rtlCol="0">
            <a:spAutoFit/>
          </a:bodyPr>
          <a:lstStyle/>
          <a:p>
            <a:pPr marL="12700">
              <a:lnSpc>
                <a:spcPct val="100000"/>
              </a:lnSpc>
              <a:spcBef>
                <a:spcPts val="105"/>
              </a:spcBef>
            </a:pPr>
            <a:r>
              <a:rPr sz="2800" b="0" i="0" spc="-5" dirty="0">
                <a:solidFill>
                  <a:srgbClr val="FFFC00"/>
                </a:solidFill>
                <a:latin typeface="Comic Sans MS"/>
                <a:cs typeface="Comic Sans MS"/>
              </a:rPr>
              <a:t>10-week human </a:t>
            </a:r>
            <a:r>
              <a:rPr sz="2800" b="0" i="0" dirty="0">
                <a:solidFill>
                  <a:srgbClr val="FFFC00"/>
                </a:solidFill>
                <a:latin typeface="Comic Sans MS"/>
                <a:cs typeface="Comic Sans MS"/>
              </a:rPr>
              <a:t>fetus ~ 6 cm in</a:t>
            </a:r>
            <a:r>
              <a:rPr sz="2800" b="0" i="0" spc="-30" dirty="0">
                <a:solidFill>
                  <a:srgbClr val="FFFC00"/>
                </a:solidFill>
                <a:latin typeface="Comic Sans MS"/>
                <a:cs typeface="Comic Sans MS"/>
              </a:rPr>
              <a:t> </a:t>
            </a:r>
            <a:r>
              <a:rPr sz="2800" b="0" i="0" spc="-5" dirty="0">
                <a:solidFill>
                  <a:srgbClr val="FFFC00"/>
                </a:solidFill>
                <a:latin typeface="Comic Sans MS"/>
                <a:cs typeface="Comic Sans MS"/>
              </a:rPr>
              <a:t>length.</a:t>
            </a:r>
            <a:endParaRPr sz="2800">
              <a:latin typeface="Comic Sans MS"/>
              <a:cs typeface="Comic Sans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38731" y="4361179"/>
            <a:ext cx="7569834" cy="2158365"/>
          </a:xfrm>
          <a:prstGeom prst="rect">
            <a:avLst/>
          </a:prstGeom>
        </p:spPr>
        <p:txBody>
          <a:bodyPr vert="horz" wrap="square" lIns="0" tIns="11430" rIns="0" bIns="0" rtlCol="0">
            <a:spAutoFit/>
          </a:bodyPr>
          <a:lstStyle/>
          <a:p>
            <a:pPr marL="12700" marR="5080">
              <a:lnSpc>
                <a:spcPct val="100000"/>
              </a:lnSpc>
              <a:spcBef>
                <a:spcPts val="90"/>
              </a:spcBef>
              <a:tabLst>
                <a:tab pos="1407795" algn="l"/>
                <a:tab pos="2362200" algn="l"/>
                <a:tab pos="2461895" algn="l"/>
              </a:tabLst>
            </a:pPr>
            <a:r>
              <a:rPr sz="2000" spc="-5" dirty="0">
                <a:solidFill>
                  <a:srgbClr val="FFFC00"/>
                </a:solidFill>
                <a:latin typeface="Comic Sans MS"/>
                <a:cs typeface="Comic Sans MS"/>
              </a:rPr>
              <a:t>The fetus is surrounded by about 100 ml of amniotic fluid.  Amniocentesis can be performed from about 13 to 18 weeks  gestation.	About 10-20 ml of fluid is removed, the fetal cells  are separated and grown in culture and genetic results available  in about</a:t>
            </a:r>
            <a:r>
              <a:rPr sz="2000" spc="15" dirty="0">
                <a:solidFill>
                  <a:srgbClr val="FFFC00"/>
                </a:solidFill>
                <a:latin typeface="Comic Sans MS"/>
                <a:cs typeface="Comic Sans MS"/>
              </a:rPr>
              <a:t> </a:t>
            </a:r>
            <a:r>
              <a:rPr sz="2000" spc="-5" dirty="0">
                <a:solidFill>
                  <a:srgbClr val="FFFC00"/>
                </a:solidFill>
                <a:latin typeface="Comic Sans MS"/>
                <a:cs typeface="Comic Sans MS"/>
              </a:rPr>
              <a:t>2</a:t>
            </a:r>
            <a:r>
              <a:rPr sz="2000" spc="5" dirty="0">
                <a:solidFill>
                  <a:srgbClr val="FFFC00"/>
                </a:solidFill>
                <a:latin typeface="Comic Sans MS"/>
                <a:cs typeface="Comic Sans MS"/>
              </a:rPr>
              <a:t> </a:t>
            </a:r>
            <a:r>
              <a:rPr sz="2000" spc="-5" dirty="0">
                <a:solidFill>
                  <a:srgbClr val="FFFC00"/>
                </a:solidFill>
                <a:latin typeface="Comic Sans MS"/>
                <a:cs typeface="Comic Sans MS"/>
              </a:rPr>
              <a:t>weeks.	</a:t>
            </a:r>
            <a:r>
              <a:rPr sz="2000" spc="5" dirty="0">
                <a:solidFill>
                  <a:srgbClr val="FFFC00"/>
                </a:solidFill>
                <a:latin typeface="Comic Sans MS"/>
                <a:cs typeface="Comic Sans MS"/>
              </a:rPr>
              <a:t>An </a:t>
            </a:r>
            <a:r>
              <a:rPr sz="2000" spc="50" dirty="0">
                <a:solidFill>
                  <a:srgbClr val="FFFC00"/>
                </a:solidFill>
                <a:latin typeface="Lucida Sans"/>
                <a:cs typeface="Lucida Sans"/>
              </a:rPr>
              <a:t>!</a:t>
            </a:r>
            <a:r>
              <a:rPr sz="2000" spc="50" dirty="0">
                <a:solidFill>
                  <a:srgbClr val="FFFC00"/>
                </a:solidFill>
                <a:latin typeface="Comic Sans MS"/>
                <a:cs typeface="Comic Sans MS"/>
              </a:rPr>
              <a:t>-fetoprotein </a:t>
            </a:r>
            <a:r>
              <a:rPr sz="2000" spc="-5" dirty="0">
                <a:solidFill>
                  <a:srgbClr val="FFFC00"/>
                </a:solidFill>
                <a:latin typeface="Comic Sans MS"/>
                <a:cs typeface="Comic Sans MS"/>
              </a:rPr>
              <a:t>test can be performed on  the</a:t>
            </a:r>
            <a:r>
              <a:rPr sz="2000" spc="10" dirty="0">
                <a:solidFill>
                  <a:srgbClr val="FFFC00"/>
                </a:solidFill>
                <a:latin typeface="Comic Sans MS"/>
                <a:cs typeface="Comic Sans MS"/>
              </a:rPr>
              <a:t> </a:t>
            </a:r>
            <a:r>
              <a:rPr sz="2000" spc="-5" dirty="0">
                <a:solidFill>
                  <a:srgbClr val="FFFC00"/>
                </a:solidFill>
                <a:latin typeface="Comic Sans MS"/>
                <a:cs typeface="Comic Sans MS"/>
              </a:rPr>
              <a:t>maternal</a:t>
            </a:r>
            <a:r>
              <a:rPr sz="2000" spc="10" dirty="0">
                <a:solidFill>
                  <a:srgbClr val="FFFC00"/>
                </a:solidFill>
                <a:latin typeface="Comic Sans MS"/>
                <a:cs typeface="Comic Sans MS"/>
              </a:rPr>
              <a:t> </a:t>
            </a:r>
            <a:r>
              <a:rPr sz="2000" spc="-5" dirty="0">
                <a:solidFill>
                  <a:srgbClr val="FFFC00"/>
                </a:solidFill>
                <a:latin typeface="Comic Sans MS"/>
                <a:cs typeface="Comic Sans MS"/>
              </a:rPr>
              <a:t>blood.		This protein is made by the </a:t>
            </a:r>
            <a:r>
              <a:rPr sz="2000" dirty="0">
                <a:solidFill>
                  <a:srgbClr val="FFFC00"/>
                </a:solidFill>
                <a:latin typeface="Comic Sans MS"/>
                <a:cs typeface="Comic Sans MS"/>
              </a:rPr>
              <a:t>fetus </a:t>
            </a:r>
            <a:r>
              <a:rPr sz="2000" spc="-5" dirty="0">
                <a:solidFill>
                  <a:srgbClr val="FFFC00"/>
                </a:solidFill>
                <a:latin typeface="Comic Sans MS"/>
                <a:cs typeface="Comic Sans MS"/>
              </a:rPr>
              <a:t>and is in  higher concentrations in fetuses with neural tube</a:t>
            </a:r>
            <a:r>
              <a:rPr sz="2000" spc="35" dirty="0">
                <a:solidFill>
                  <a:srgbClr val="FFFC00"/>
                </a:solidFill>
                <a:latin typeface="Comic Sans MS"/>
                <a:cs typeface="Comic Sans MS"/>
              </a:rPr>
              <a:t> </a:t>
            </a:r>
            <a:r>
              <a:rPr sz="2000" spc="-5" dirty="0">
                <a:solidFill>
                  <a:srgbClr val="FFFC00"/>
                </a:solidFill>
                <a:latin typeface="Comic Sans MS"/>
                <a:cs typeface="Comic Sans MS"/>
              </a:rPr>
              <a:t>defects.</a:t>
            </a:r>
            <a:endParaRPr sz="2000">
              <a:latin typeface="Comic Sans MS"/>
              <a:cs typeface="Comic Sans MS"/>
            </a:endParaRPr>
          </a:p>
        </p:txBody>
      </p:sp>
      <p:sp>
        <p:nvSpPr>
          <p:cNvPr id="3" name="object 3"/>
          <p:cNvSpPr/>
          <p:nvPr/>
        </p:nvSpPr>
        <p:spPr>
          <a:xfrm>
            <a:off x="1222247" y="1642872"/>
            <a:ext cx="2371344" cy="2514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745991" y="1624584"/>
            <a:ext cx="2532888" cy="253288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489191" y="1645920"/>
            <a:ext cx="2895600" cy="2511551"/>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919731" y="743204"/>
            <a:ext cx="7324090" cy="512445"/>
          </a:xfrm>
          <a:prstGeom prst="rect">
            <a:avLst/>
          </a:prstGeom>
        </p:spPr>
        <p:txBody>
          <a:bodyPr vert="horz" wrap="square" lIns="0" tIns="11430" rIns="0" bIns="0" rtlCol="0">
            <a:spAutoFit/>
          </a:bodyPr>
          <a:lstStyle/>
          <a:p>
            <a:pPr marL="12700">
              <a:lnSpc>
                <a:spcPct val="100000"/>
              </a:lnSpc>
              <a:spcBef>
                <a:spcPts val="90"/>
              </a:spcBef>
            </a:pPr>
            <a:r>
              <a:rPr sz="3200" b="0" i="0" spc="-5" dirty="0">
                <a:solidFill>
                  <a:srgbClr val="FFFC00"/>
                </a:solidFill>
                <a:latin typeface="Comic Sans MS"/>
                <a:cs typeface="Comic Sans MS"/>
              </a:rPr>
              <a:t>13-week human fetus ~ 10cm in</a:t>
            </a:r>
            <a:r>
              <a:rPr sz="3200" b="0" i="0" spc="-35" dirty="0">
                <a:solidFill>
                  <a:srgbClr val="FFFC00"/>
                </a:solidFill>
                <a:latin typeface="Comic Sans MS"/>
                <a:cs typeface="Comic Sans MS"/>
              </a:rPr>
              <a:t> </a:t>
            </a:r>
            <a:r>
              <a:rPr sz="3200" b="0" i="0" spc="-5" dirty="0">
                <a:solidFill>
                  <a:srgbClr val="FFFC00"/>
                </a:solidFill>
                <a:latin typeface="Comic Sans MS"/>
                <a:cs typeface="Comic Sans MS"/>
              </a:rPr>
              <a:t>length.</a:t>
            </a:r>
            <a:endParaRPr sz="3200">
              <a:latin typeface="Comic Sans MS"/>
              <a:cs typeface="Comic Sans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38731" y="4894579"/>
            <a:ext cx="7588250" cy="1853564"/>
          </a:xfrm>
          <a:prstGeom prst="rect">
            <a:avLst/>
          </a:prstGeom>
        </p:spPr>
        <p:txBody>
          <a:bodyPr vert="horz" wrap="square" lIns="0" tIns="11430" rIns="0" bIns="0" rtlCol="0">
            <a:spAutoFit/>
          </a:bodyPr>
          <a:lstStyle/>
          <a:p>
            <a:pPr marL="12700" marR="5080">
              <a:lnSpc>
                <a:spcPct val="100000"/>
              </a:lnSpc>
              <a:spcBef>
                <a:spcPts val="90"/>
              </a:spcBef>
              <a:tabLst>
                <a:tab pos="1120140" algn="l"/>
                <a:tab pos="4603115" algn="l"/>
              </a:tabLst>
            </a:pPr>
            <a:r>
              <a:rPr sz="2000" spc="-5" dirty="0">
                <a:solidFill>
                  <a:srgbClr val="FFFC00"/>
                </a:solidFill>
                <a:latin typeface="Comic Sans MS"/>
                <a:cs typeface="Comic Sans MS"/>
              </a:rPr>
              <a:t>An ultrasound dating scan can be given at 5-11 weeks to confirm  pregnancy, exclude ectopic or molar pregnancies, confirm  cardiac pulsation and measure the crown-rump length for  dating.	An anomaly scan is usually performed at 16-18 weeks  to look for</a:t>
            </a:r>
            <a:r>
              <a:rPr sz="2000" spc="40" dirty="0">
                <a:solidFill>
                  <a:srgbClr val="FFFC00"/>
                </a:solidFill>
                <a:latin typeface="Comic Sans MS"/>
                <a:cs typeface="Comic Sans MS"/>
              </a:rPr>
              <a:t> </a:t>
            </a:r>
            <a:r>
              <a:rPr sz="2000" spc="-5" dirty="0">
                <a:solidFill>
                  <a:srgbClr val="FFFC00"/>
                </a:solidFill>
                <a:latin typeface="Comic Sans MS"/>
                <a:cs typeface="Comic Sans MS"/>
              </a:rPr>
              <a:t>congenital</a:t>
            </a:r>
            <a:r>
              <a:rPr sz="2000" spc="10" dirty="0">
                <a:solidFill>
                  <a:srgbClr val="FFFC00"/>
                </a:solidFill>
                <a:latin typeface="Comic Sans MS"/>
                <a:cs typeface="Comic Sans MS"/>
              </a:rPr>
              <a:t> </a:t>
            </a:r>
            <a:r>
              <a:rPr sz="2000" spc="-5" dirty="0">
                <a:solidFill>
                  <a:srgbClr val="FFFC00"/>
                </a:solidFill>
                <a:latin typeface="Comic Sans MS"/>
                <a:cs typeface="Comic Sans MS"/>
              </a:rPr>
              <a:t>malformations.	Sex of the fetus can  usually be determined at this</a:t>
            </a:r>
            <a:r>
              <a:rPr sz="2000" spc="10" dirty="0">
                <a:solidFill>
                  <a:srgbClr val="FFFC00"/>
                </a:solidFill>
                <a:latin typeface="Comic Sans MS"/>
                <a:cs typeface="Comic Sans MS"/>
              </a:rPr>
              <a:t> </a:t>
            </a:r>
            <a:r>
              <a:rPr sz="2000" spc="-5" dirty="0">
                <a:solidFill>
                  <a:srgbClr val="FFFC00"/>
                </a:solidFill>
                <a:latin typeface="Comic Sans MS"/>
                <a:cs typeface="Comic Sans MS"/>
              </a:rPr>
              <a:t>stage.</a:t>
            </a:r>
            <a:endParaRPr sz="2000">
              <a:latin typeface="Comic Sans MS"/>
              <a:cs typeface="Comic Sans MS"/>
            </a:endParaRPr>
          </a:p>
        </p:txBody>
      </p:sp>
      <p:sp>
        <p:nvSpPr>
          <p:cNvPr id="3" name="object 3"/>
          <p:cNvSpPr txBox="1">
            <a:spLocks noGrp="1"/>
          </p:cNvSpPr>
          <p:nvPr>
            <p:ph type="title"/>
          </p:nvPr>
        </p:nvSpPr>
        <p:spPr>
          <a:xfrm>
            <a:off x="1846579" y="819404"/>
            <a:ext cx="7335520" cy="1000125"/>
          </a:xfrm>
          <a:prstGeom prst="rect">
            <a:avLst/>
          </a:prstGeom>
        </p:spPr>
        <p:txBody>
          <a:bodyPr vert="horz" wrap="square" lIns="0" tIns="11430" rIns="0" bIns="0" rtlCol="0">
            <a:spAutoFit/>
          </a:bodyPr>
          <a:lstStyle/>
          <a:p>
            <a:pPr marL="1886585" marR="5080" indent="-1874520">
              <a:lnSpc>
                <a:spcPct val="100000"/>
              </a:lnSpc>
              <a:spcBef>
                <a:spcPts val="90"/>
              </a:spcBef>
            </a:pPr>
            <a:r>
              <a:rPr sz="3200" b="0" i="0" spc="-5" dirty="0">
                <a:solidFill>
                  <a:srgbClr val="FFFC00"/>
                </a:solidFill>
                <a:latin typeface="Comic Sans MS"/>
                <a:cs typeface="Comic Sans MS"/>
              </a:rPr>
              <a:t>16-week human fetus ~ 14cm in length,  weight about 190 g.</a:t>
            </a:r>
            <a:endParaRPr sz="3200">
              <a:latin typeface="Comic Sans MS"/>
              <a:cs typeface="Comic Sans MS"/>
            </a:endParaRPr>
          </a:p>
        </p:txBody>
      </p:sp>
      <p:sp>
        <p:nvSpPr>
          <p:cNvPr id="4" name="object 4"/>
          <p:cNvSpPr/>
          <p:nvPr/>
        </p:nvSpPr>
        <p:spPr>
          <a:xfrm>
            <a:off x="2831591" y="2100072"/>
            <a:ext cx="2371343" cy="25146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638799" y="2100072"/>
            <a:ext cx="1917191" cy="25146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1531" y="670052"/>
            <a:ext cx="8561070" cy="391160"/>
          </a:xfrm>
          <a:prstGeom prst="rect">
            <a:avLst/>
          </a:prstGeom>
        </p:spPr>
        <p:txBody>
          <a:bodyPr vert="horz" wrap="square" lIns="0" tIns="12700" rIns="0" bIns="0" rtlCol="0">
            <a:spAutoFit/>
          </a:bodyPr>
          <a:lstStyle/>
          <a:p>
            <a:pPr marL="12700">
              <a:lnSpc>
                <a:spcPct val="100000"/>
              </a:lnSpc>
              <a:spcBef>
                <a:spcPts val="100"/>
              </a:spcBef>
            </a:pPr>
            <a:r>
              <a:rPr sz="2400" b="0" i="0" spc="-5" dirty="0">
                <a:solidFill>
                  <a:srgbClr val="FFFC00"/>
                </a:solidFill>
                <a:latin typeface="Comic Sans MS"/>
                <a:cs typeface="Comic Sans MS"/>
              </a:rPr>
              <a:t>24-week </a:t>
            </a:r>
            <a:r>
              <a:rPr sz="2400" b="0" i="0" dirty="0">
                <a:solidFill>
                  <a:srgbClr val="FFFC00"/>
                </a:solidFill>
                <a:latin typeface="Comic Sans MS"/>
                <a:cs typeface="Comic Sans MS"/>
              </a:rPr>
              <a:t>human </a:t>
            </a:r>
            <a:r>
              <a:rPr sz="2400" b="0" i="0" spc="-5" dirty="0">
                <a:solidFill>
                  <a:srgbClr val="FFFC00"/>
                </a:solidFill>
                <a:latin typeface="Comic Sans MS"/>
                <a:cs typeface="Comic Sans MS"/>
              </a:rPr>
              <a:t>fetus </a:t>
            </a:r>
            <a:r>
              <a:rPr sz="2400" b="0" i="0" dirty="0">
                <a:solidFill>
                  <a:srgbClr val="FFFC00"/>
                </a:solidFill>
                <a:latin typeface="Comic Sans MS"/>
                <a:cs typeface="Comic Sans MS"/>
              </a:rPr>
              <a:t>~ </a:t>
            </a:r>
            <a:r>
              <a:rPr sz="2400" b="0" i="0" spc="-5" dirty="0">
                <a:solidFill>
                  <a:srgbClr val="FFFC00"/>
                </a:solidFill>
                <a:latin typeface="Comic Sans MS"/>
                <a:cs typeface="Comic Sans MS"/>
              </a:rPr>
              <a:t>23cm in </a:t>
            </a:r>
            <a:r>
              <a:rPr sz="2400" b="0" i="0" dirty="0">
                <a:solidFill>
                  <a:srgbClr val="FFFC00"/>
                </a:solidFill>
                <a:latin typeface="Comic Sans MS"/>
                <a:cs typeface="Comic Sans MS"/>
              </a:rPr>
              <a:t>length – </a:t>
            </a:r>
            <a:r>
              <a:rPr sz="2400" b="0" i="0" spc="-5" dirty="0">
                <a:solidFill>
                  <a:srgbClr val="FFFC00"/>
                </a:solidFill>
                <a:latin typeface="Comic Sans MS"/>
                <a:cs typeface="Comic Sans MS"/>
              </a:rPr>
              <a:t>weight </a:t>
            </a:r>
            <a:r>
              <a:rPr sz="2400" b="0" i="0" dirty="0">
                <a:solidFill>
                  <a:srgbClr val="FFFC00"/>
                </a:solidFill>
                <a:latin typeface="Comic Sans MS"/>
                <a:cs typeface="Comic Sans MS"/>
              </a:rPr>
              <a:t>about</a:t>
            </a:r>
            <a:r>
              <a:rPr sz="2400" b="0" i="0" spc="-25" dirty="0">
                <a:solidFill>
                  <a:srgbClr val="FFFC00"/>
                </a:solidFill>
                <a:latin typeface="Comic Sans MS"/>
                <a:cs typeface="Comic Sans MS"/>
              </a:rPr>
              <a:t> </a:t>
            </a:r>
            <a:r>
              <a:rPr sz="2400" b="0" i="0" spc="-5" dirty="0">
                <a:solidFill>
                  <a:srgbClr val="FFFC00"/>
                </a:solidFill>
                <a:latin typeface="Comic Sans MS"/>
                <a:cs typeface="Comic Sans MS"/>
              </a:rPr>
              <a:t>760g.</a:t>
            </a:r>
            <a:endParaRPr sz="2400">
              <a:latin typeface="Comic Sans MS"/>
              <a:cs typeface="Comic Sans MS"/>
            </a:endParaRPr>
          </a:p>
        </p:txBody>
      </p:sp>
      <p:sp>
        <p:nvSpPr>
          <p:cNvPr id="3" name="object 3"/>
          <p:cNvSpPr txBox="1"/>
          <p:nvPr/>
        </p:nvSpPr>
        <p:spPr>
          <a:xfrm>
            <a:off x="850900" y="4330700"/>
            <a:ext cx="8991599" cy="2719334"/>
          </a:xfrm>
          <a:prstGeom prst="rect">
            <a:avLst/>
          </a:prstGeom>
        </p:spPr>
        <p:txBody>
          <a:bodyPr vert="horz" wrap="square" lIns="0" tIns="13335" rIns="0" bIns="0" rtlCol="0">
            <a:spAutoFit/>
          </a:bodyPr>
          <a:lstStyle/>
          <a:p>
            <a:pPr marL="12700" marR="5080">
              <a:lnSpc>
                <a:spcPct val="100000"/>
              </a:lnSpc>
              <a:spcBef>
                <a:spcPts val="105"/>
              </a:spcBef>
              <a:tabLst>
                <a:tab pos="4251960" algn="l"/>
                <a:tab pos="5050155" algn="l"/>
              </a:tabLst>
            </a:pPr>
            <a:r>
              <a:rPr sz="2000" spc="-5" dirty="0">
                <a:solidFill>
                  <a:srgbClr val="FFFC00"/>
                </a:solidFill>
                <a:latin typeface="Comic Sans MS"/>
                <a:cs typeface="Comic Sans MS"/>
              </a:rPr>
              <a:t>Head </a:t>
            </a:r>
            <a:r>
              <a:rPr sz="2000" dirty="0">
                <a:solidFill>
                  <a:srgbClr val="FFFC00"/>
                </a:solidFill>
                <a:latin typeface="Comic Sans MS"/>
                <a:cs typeface="Comic Sans MS"/>
              </a:rPr>
              <a:t>hair </a:t>
            </a:r>
            <a:r>
              <a:rPr sz="2000" spc="-5" dirty="0">
                <a:solidFill>
                  <a:srgbClr val="FFFC00"/>
                </a:solidFill>
                <a:latin typeface="Comic Sans MS"/>
                <a:cs typeface="Comic Sans MS"/>
              </a:rPr>
              <a:t>appears, </a:t>
            </a:r>
            <a:r>
              <a:rPr sz="2000" dirty="0">
                <a:solidFill>
                  <a:srgbClr val="FFFC00"/>
                </a:solidFill>
                <a:latin typeface="Comic Sans MS"/>
                <a:cs typeface="Comic Sans MS"/>
              </a:rPr>
              <a:t>the fetus </a:t>
            </a:r>
            <a:r>
              <a:rPr sz="2000" spc="-5" dirty="0">
                <a:solidFill>
                  <a:srgbClr val="FFFC00"/>
                </a:solidFill>
                <a:latin typeface="Comic Sans MS"/>
                <a:cs typeface="Comic Sans MS"/>
              </a:rPr>
              <a:t>already </a:t>
            </a:r>
            <a:r>
              <a:rPr sz="2000" dirty="0">
                <a:solidFill>
                  <a:srgbClr val="FFFC00"/>
                </a:solidFill>
                <a:latin typeface="Comic Sans MS"/>
                <a:cs typeface="Comic Sans MS"/>
              </a:rPr>
              <a:t>has a </a:t>
            </a:r>
            <a:r>
              <a:rPr sz="2000" spc="-5" dirty="0">
                <a:solidFill>
                  <a:srgbClr val="FFFC00"/>
                </a:solidFill>
                <a:latin typeface="Comic Sans MS"/>
                <a:cs typeface="Comic Sans MS"/>
              </a:rPr>
              <a:t>downy </a:t>
            </a:r>
            <a:r>
              <a:rPr sz="2000" dirty="0">
                <a:solidFill>
                  <a:srgbClr val="FFFC00"/>
                </a:solidFill>
                <a:latin typeface="Comic Sans MS"/>
                <a:cs typeface="Comic Sans MS"/>
              </a:rPr>
              <a:t>hair (lanugo), </a:t>
            </a:r>
            <a:r>
              <a:rPr sz="2000" spc="-5" dirty="0">
                <a:solidFill>
                  <a:srgbClr val="FFFC00"/>
                </a:solidFill>
                <a:latin typeface="Comic Sans MS"/>
                <a:cs typeface="Comic Sans MS"/>
              </a:rPr>
              <a:t>skin </a:t>
            </a:r>
            <a:r>
              <a:rPr sz="2000" dirty="0">
                <a:solidFill>
                  <a:srgbClr val="FFFC00"/>
                </a:solidFill>
                <a:latin typeface="Comic Sans MS"/>
                <a:cs typeface="Comic Sans MS"/>
              </a:rPr>
              <a:t>is coated  </a:t>
            </a:r>
            <a:r>
              <a:rPr sz="2000" spc="-5" dirty="0">
                <a:solidFill>
                  <a:srgbClr val="FFFC00"/>
                </a:solidFill>
                <a:latin typeface="Comic Sans MS"/>
                <a:cs typeface="Comic Sans MS"/>
              </a:rPr>
              <a:t>with vernix </a:t>
            </a:r>
            <a:r>
              <a:rPr sz="2000" dirty="0">
                <a:solidFill>
                  <a:srgbClr val="FFFC00"/>
                </a:solidFill>
                <a:latin typeface="Comic Sans MS"/>
                <a:cs typeface="Comic Sans MS"/>
              </a:rPr>
              <a:t>– a </a:t>
            </a:r>
            <a:r>
              <a:rPr sz="2000" spc="-5" dirty="0">
                <a:solidFill>
                  <a:srgbClr val="FFFC00"/>
                </a:solidFill>
                <a:latin typeface="Comic Sans MS"/>
                <a:cs typeface="Comic Sans MS"/>
              </a:rPr>
              <a:t>waxy secretion </a:t>
            </a:r>
            <a:r>
              <a:rPr sz="2000" dirty="0">
                <a:solidFill>
                  <a:srgbClr val="FFFC00"/>
                </a:solidFill>
                <a:latin typeface="Comic Sans MS"/>
                <a:cs typeface="Comic Sans MS"/>
              </a:rPr>
              <a:t>of</a:t>
            </a:r>
            <a:r>
              <a:rPr sz="2000" spc="155" dirty="0">
                <a:solidFill>
                  <a:srgbClr val="FFFC00"/>
                </a:solidFill>
                <a:latin typeface="Comic Sans MS"/>
                <a:cs typeface="Comic Sans MS"/>
              </a:rPr>
              <a:t> </a:t>
            </a:r>
            <a:r>
              <a:rPr sz="2000" spc="-5" dirty="0">
                <a:solidFill>
                  <a:srgbClr val="FFFC00"/>
                </a:solidFill>
                <a:latin typeface="Comic Sans MS"/>
                <a:cs typeface="Comic Sans MS"/>
              </a:rPr>
              <a:t>sebaceous</a:t>
            </a:r>
            <a:r>
              <a:rPr sz="2000" spc="20" dirty="0">
                <a:solidFill>
                  <a:srgbClr val="FFFC00"/>
                </a:solidFill>
                <a:latin typeface="Comic Sans MS"/>
                <a:cs typeface="Comic Sans MS"/>
              </a:rPr>
              <a:t> </a:t>
            </a:r>
            <a:r>
              <a:rPr sz="2000" spc="-5" dirty="0">
                <a:solidFill>
                  <a:srgbClr val="FFFC00"/>
                </a:solidFill>
                <a:latin typeface="Comic Sans MS"/>
                <a:cs typeface="Comic Sans MS"/>
              </a:rPr>
              <a:t>glands.	</a:t>
            </a:r>
            <a:r>
              <a:rPr sz="2000" dirty="0">
                <a:solidFill>
                  <a:srgbClr val="FFFC00"/>
                </a:solidFill>
                <a:latin typeface="Comic Sans MS"/>
                <a:cs typeface="Comic Sans MS"/>
              </a:rPr>
              <a:t>90% of </a:t>
            </a:r>
            <a:r>
              <a:rPr sz="2000" spc="-5" dirty="0">
                <a:solidFill>
                  <a:srgbClr val="FFFC00"/>
                </a:solidFill>
                <a:latin typeface="Comic Sans MS"/>
                <a:cs typeface="Comic Sans MS"/>
              </a:rPr>
              <a:t>premature babies  </a:t>
            </a:r>
            <a:r>
              <a:rPr sz="2000" dirty="0">
                <a:solidFill>
                  <a:srgbClr val="FFFC00"/>
                </a:solidFill>
                <a:latin typeface="Comic Sans MS"/>
                <a:cs typeface="Comic Sans MS"/>
              </a:rPr>
              <a:t>born </a:t>
            </a:r>
            <a:r>
              <a:rPr sz="2000" spc="-5" dirty="0">
                <a:solidFill>
                  <a:srgbClr val="FFFC00"/>
                </a:solidFill>
                <a:latin typeface="Comic Sans MS"/>
                <a:cs typeface="Comic Sans MS"/>
              </a:rPr>
              <a:t>who weigh </a:t>
            </a:r>
            <a:r>
              <a:rPr sz="2000" dirty="0">
                <a:solidFill>
                  <a:srgbClr val="FFFC00"/>
                </a:solidFill>
                <a:latin typeface="Comic Sans MS"/>
                <a:cs typeface="Comic Sans MS"/>
              </a:rPr>
              <a:t>800 g or </a:t>
            </a:r>
            <a:r>
              <a:rPr sz="2000" spc="-5" dirty="0">
                <a:solidFill>
                  <a:srgbClr val="FFFC00"/>
                </a:solidFill>
                <a:latin typeface="Comic Sans MS"/>
                <a:cs typeface="Comic Sans MS"/>
              </a:rPr>
              <a:t>more</a:t>
            </a:r>
            <a:r>
              <a:rPr sz="2000" spc="50" dirty="0">
                <a:solidFill>
                  <a:srgbClr val="FFFC00"/>
                </a:solidFill>
                <a:latin typeface="Comic Sans MS"/>
                <a:cs typeface="Comic Sans MS"/>
              </a:rPr>
              <a:t> </a:t>
            </a:r>
            <a:r>
              <a:rPr sz="2000" spc="-5" dirty="0">
                <a:solidFill>
                  <a:srgbClr val="FFFC00"/>
                </a:solidFill>
                <a:latin typeface="Comic Sans MS"/>
                <a:cs typeface="Comic Sans MS"/>
              </a:rPr>
              <a:t>will</a:t>
            </a:r>
            <a:r>
              <a:rPr sz="2000" spc="5" dirty="0">
                <a:solidFill>
                  <a:srgbClr val="FFFC00"/>
                </a:solidFill>
                <a:latin typeface="Comic Sans MS"/>
                <a:cs typeface="Comic Sans MS"/>
              </a:rPr>
              <a:t> </a:t>
            </a:r>
            <a:r>
              <a:rPr sz="2000" spc="-5" dirty="0">
                <a:solidFill>
                  <a:srgbClr val="FFFC00"/>
                </a:solidFill>
                <a:latin typeface="Comic Sans MS"/>
                <a:cs typeface="Comic Sans MS"/>
              </a:rPr>
              <a:t>survive.	</a:t>
            </a:r>
            <a:r>
              <a:rPr sz="2000" dirty="0">
                <a:solidFill>
                  <a:srgbClr val="FFFC00"/>
                </a:solidFill>
                <a:latin typeface="Comic Sans MS"/>
                <a:cs typeface="Comic Sans MS"/>
              </a:rPr>
              <a:t>For those </a:t>
            </a:r>
            <a:r>
              <a:rPr sz="2000" spc="-5" dirty="0">
                <a:solidFill>
                  <a:srgbClr val="FFFC00"/>
                </a:solidFill>
                <a:latin typeface="Comic Sans MS"/>
                <a:cs typeface="Comic Sans MS"/>
              </a:rPr>
              <a:t>who weigh </a:t>
            </a:r>
            <a:r>
              <a:rPr sz="2000" dirty="0">
                <a:solidFill>
                  <a:srgbClr val="FFFC00"/>
                </a:solidFill>
                <a:latin typeface="Comic Sans MS"/>
                <a:cs typeface="Comic Sans MS"/>
              </a:rPr>
              <a:t>500 g or</a:t>
            </a:r>
            <a:r>
              <a:rPr sz="2000" spc="-55" dirty="0">
                <a:solidFill>
                  <a:srgbClr val="FFFC00"/>
                </a:solidFill>
                <a:latin typeface="Comic Sans MS"/>
                <a:cs typeface="Comic Sans MS"/>
              </a:rPr>
              <a:t> </a:t>
            </a:r>
            <a:r>
              <a:rPr sz="2000" spc="-5" dirty="0">
                <a:solidFill>
                  <a:srgbClr val="FFFC00"/>
                </a:solidFill>
                <a:latin typeface="Comic Sans MS"/>
                <a:cs typeface="Comic Sans MS"/>
              </a:rPr>
              <a:t>more  </a:t>
            </a:r>
            <a:r>
              <a:rPr sz="2000" dirty="0">
                <a:solidFill>
                  <a:srgbClr val="FFFC00"/>
                </a:solidFill>
                <a:latin typeface="Comic Sans MS"/>
                <a:cs typeface="Comic Sans MS"/>
              </a:rPr>
              <a:t>there is 40-50%</a:t>
            </a:r>
            <a:r>
              <a:rPr sz="2000" spc="-25" dirty="0">
                <a:solidFill>
                  <a:srgbClr val="FFFC00"/>
                </a:solidFill>
                <a:latin typeface="Comic Sans MS"/>
                <a:cs typeface="Comic Sans MS"/>
              </a:rPr>
              <a:t> </a:t>
            </a:r>
            <a:r>
              <a:rPr sz="2000" spc="-5" dirty="0">
                <a:solidFill>
                  <a:srgbClr val="FFFC00"/>
                </a:solidFill>
                <a:latin typeface="Comic Sans MS"/>
                <a:cs typeface="Comic Sans MS"/>
              </a:rPr>
              <a:t>survival.</a:t>
            </a:r>
            <a:endParaRPr sz="2000" dirty="0">
              <a:latin typeface="Comic Sans MS"/>
              <a:cs typeface="Comic Sans MS"/>
            </a:endParaRPr>
          </a:p>
          <a:p>
            <a:pPr marL="12700" marR="257175">
              <a:lnSpc>
                <a:spcPct val="100000"/>
              </a:lnSpc>
              <a:spcBef>
                <a:spcPts val="1945"/>
              </a:spcBef>
            </a:pPr>
            <a:r>
              <a:rPr sz="2000" spc="-5" dirty="0">
                <a:solidFill>
                  <a:srgbClr val="FFFC00"/>
                </a:solidFill>
                <a:latin typeface="Comic Sans MS"/>
                <a:cs typeface="Comic Sans MS"/>
              </a:rPr>
              <a:t>Problems include </a:t>
            </a:r>
            <a:r>
              <a:rPr sz="2000" dirty="0">
                <a:solidFill>
                  <a:srgbClr val="FFFC00"/>
                </a:solidFill>
                <a:latin typeface="Comic Sans MS"/>
                <a:cs typeface="Comic Sans MS"/>
              </a:rPr>
              <a:t>(a) </a:t>
            </a:r>
            <a:r>
              <a:rPr sz="2000" spc="-5" dirty="0">
                <a:solidFill>
                  <a:srgbClr val="FFFC00"/>
                </a:solidFill>
                <a:latin typeface="Comic Sans MS"/>
                <a:cs typeface="Comic Sans MS"/>
              </a:rPr>
              <a:t>lack </a:t>
            </a:r>
            <a:r>
              <a:rPr sz="2000" dirty="0">
                <a:solidFill>
                  <a:srgbClr val="FFFC00"/>
                </a:solidFill>
                <a:latin typeface="Comic Sans MS"/>
                <a:cs typeface="Comic Sans MS"/>
              </a:rPr>
              <a:t>of body fat – </a:t>
            </a:r>
            <a:r>
              <a:rPr sz="2000" spc="-5" dirty="0">
                <a:solidFill>
                  <a:srgbClr val="FFFC00"/>
                </a:solidFill>
                <a:latin typeface="Comic Sans MS"/>
                <a:cs typeface="Comic Sans MS"/>
              </a:rPr>
              <a:t>difficulty keeping warm; </a:t>
            </a:r>
            <a:r>
              <a:rPr sz="2000" dirty="0">
                <a:solidFill>
                  <a:srgbClr val="FFFC00"/>
                </a:solidFill>
                <a:latin typeface="Comic Sans MS"/>
                <a:cs typeface="Comic Sans MS"/>
              </a:rPr>
              <a:t>(b) </a:t>
            </a:r>
            <a:r>
              <a:rPr sz="2000" spc="-5" dirty="0">
                <a:solidFill>
                  <a:srgbClr val="FFFC00"/>
                </a:solidFill>
                <a:latin typeface="Comic Sans MS"/>
                <a:cs typeface="Comic Sans MS"/>
              </a:rPr>
              <a:t>difficulty  feeding; </a:t>
            </a:r>
            <a:r>
              <a:rPr sz="2000" dirty="0">
                <a:solidFill>
                  <a:srgbClr val="FFFC00"/>
                </a:solidFill>
                <a:latin typeface="Comic Sans MS"/>
                <a:cs typeface="Comic Sans MS"/>
              </a:rPr>
              <a:t>(c) </a:t>
            </a:r>
            <a:r>
              <a:rPr sz="2000" spc="-5" dirty="0">
                <a:solidFill>
                  <a:srgbClr val="FFFC00"/>
                </a:solidFill>
                <a:latin typeface="Comic Sans MS"/>
                <a:cs typeface="Comic Sans MS"/>
              </a:rPr>
              <a:t>hyperbilirubinemia; </a:t>
            </a:r>
            <a:r>
              <a:rPr sz="2000" dirty="0">
                <a:solidFill>
                  <a:srgbClr val="FFFC00"/>
                </a:solidFill>
                <a:latin typeface="Comic Sans MS"/>
                <a:cs typeface="Comic Sans MS"/>
              </a:rPr>
              <a:t>(d) </a:t>
            </a:r>
            <a:r>
              <a:rPr sz="2000" spc="-5" dirty="0">
                <a:solidFill>
                  <a:srgbClr val="FFFC00"/>
                </a:solidFill>
                <a:latin typeface="Comic Sans MS"/>
                <a:cs typeface="Comic Sans MS"/>
              </a:rPr>
              <a:t>apnea; </a:t>
            </a:r>
            <a:r>
              <a:rPr sz="2000" dirty="0">
                <a:solidFill>
                  <a:srgbClr val="FFFC00"/>
                </a:solidFill>
                <a:latin typeface="Comic Sans MS"/>
                <a:cs typeface="Comic Sans MS"/>
              </a:rPr>
              <a:t>(e) </a:t>
            </a:r>
            <a:r>
              <a:rPr sz="2000" spc="-5" dirty="0">
                <a:solidFill>
                  <a:srgbClr val="FFFC00"/>
                </a:solidFill>
                <a:latin typeface="Comic Sans MS"/>
                <a:cs typeface="Comic Sans MS"/>
              </a:rPr>
              <a:t>anemia; </a:t>
            </a:r>
            <a:r>
              <a:rPr sz="2000" dirty="0">
                <a:solidFill>
                  <a:srgbClr val="FFFC00"/>
                </a:solidFill>
                <a:latin typeface="Comic Sans MS"/>
                <a:cs typeface="Comic Sans MS"/>
              </a:rPr>
              <a:t>(f) </a:t>
            </a:r>
            <a:r>
              <a:rPr sz="2000" spc="-5" dirty="0">
                <a:solidFill>
                  <a:srgbClr val="FFFC00"/>
                </a:solidFill>
                <a:latin typeface="Comic Sans MS"/>
                <a:cs typeface="Comic Sans MS"/>
              </a:rPr>
              <a:t>respiratory distress  syndrome </a:t>
            </a:r>
            <a:r>
              <a:rPr sz="2000" dirty="0">
                <a:solidFill>
                  <a:srgbClr val="FFFC00"/>
                </a:solidFill>
                <a:latin typeface="Comic Sans MS"/>
                <a:cs typeface="Comic Sans MS"/>
              </a:rPr>
              <a:t>due to </a:t>
            </a:r>
            <a:r>
              <a:rPr sz="2000" spc="-5" dirty="0">
                <a:solidFill>
                  <a:srgbClr val="FFFC00"/>
                </a:solidFill>
                <a:latin typeface="Comic Sans MS"/>
                <a:cs typeface="Comic Sans MS"/>
              </a:rPr>
              <a:t>lack </a:t>
            </a:r>
            <a:r>
              <a:rPr sz="2000" dirty="0">
                <a:solidFill>
                  <a:srgbClr val="FFFC00"/>
                </a:solidFill>
                <a:latin typeface="Comic Sans MS"/>
                <a:cs typeface="Comic Sans MS"/>
              </a:rPr>
              <a:t>of </a:t>
            </a:r>
            <a:r>
              <a:rPr sz="2000" spc="-5" dirty="0">
                <a:solidFill>
                  <a:srgbClr val="FFFC00"/>
                </a:solidFill>
                <a:latin typeface="Comic Sans MS"/>
                <a:cs typeface="Comic Sans MS"/>
              </a:rPr>
              <a:t>lung surfactant; </a:t>
            </a:r>
            <a:r>
              <a:rPr sz="2000" dirty="0">
                <a:solidFill>
                  <a:srgbClr val="FFFC00"/>
                </a:solidFill>
                <a:latin typeface="Comic Sans MS"/>
                <a:cs typeface="Comic Sans MS"/>
              </a:rPr>
              <a:t>(g) </a:t>
            </a:r>
            <a:r>
              <a:rPr sz="2000" spc="-5" dirty="0">
                <a:solidFill>
                  <a:srgbClr val="FFFC00"/>
                </a:solidFill>
                <a:latin typeface="Comic Sans MS"/>
                <a:cs typeface="Comic Sans MS"/>
              </a:rPr>
              <a:t>patent </a:t>
            </a:r>
            <a:r>
              <a:rPr sz="2000" dirty="0">
                <a:solidFill>
                  <a:srgbClr val="FFFC00"/>
                </a:solidFill>
                <a:latin typeface="Comic Sans MS"/>
                <a:cs typeface="Comic Sans MS"/>
              </a:rPr>
              <a:t>ductus arteriosus; (h)  </a:t>
            </a:r>
            <a:r>
              <a:rPr sz="2000" spc="-5" dirty="0" smtClean="0">
                <a:solidFill>
                  <a:srgbClr val="FFFC00"/>
                </a:solidFill>
                <a:latin typeface="Comic Sans MS"/>
                <a:cs typeface="Comic Sans MS"/>
              </a:rPr>
              <a:t>retinopathy</a:t>
            </a:r>
            <a:r>
              <a:rPr lang="en-AU" sz="1000" dirty="0">
                <a:latin typeface="Comic Sans MS"/>
                <a:cs typeface="Comic Sans MS"/>
              </a:rPr>
              <a:t>.</a:t>
            </a:r>
            <a:endParaRPr sz="2000" dirty="0">
              <a:latin typeface="Comic Sans MS"/>
              <a:cs typeface="Comic Sans MS"/>
            </a:endParaRPr>
          </a:p>
        </p:txBody>
      </p:sp>
      <p:sp>
        <p:nvSpPr>
          <p:cNvPr id="4" name="object 4"/>
          <p:cNvSpPr/>
          <p:nvPr/>
        </p:nvSpPr>
        <p:spPr>
          <a:xfrm>
            <a:off x="5041391" y="1191767"/>
            <a:ext cx="4038599" cy="285292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993391" y="1185672"/>
            <a:ext cx="2727959" cy="28956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0755" y="679195"/>
            <a:ext cx="7234555" cy="754380"/>
          </a:xfrm>
          <a:prstGeom prst="rect">
            <a:avLst/>
          </a:prstGeom>
        </p:spPr>
        <p:txBody>
          <a:bodyPr vert="horz" wrap="square" lIns="0" tIns="26670" rIns="0" bIns="0" rtlCol="0">
            <a:spAutoFit/>
          </a:bodyPr>
          <a:lstStyle/>
          <a:p>
            <a:pPr marL="771525" marR="5080" indent="-759460">
              <a:lnSpc>
                <a:spcPts val="2860"/>
              </a:lnSpc>
              <a:spcBef>
                <a:spcPts val="210"/>
              </a:spcBef>
              <a:tabLst>
                <a:tab pos="2526030" algn="l"/>
              </a:tabLst>
            </a:pPr>
            <a:r>
              <a:rPr sz="2400" b="0" i="0" spc="-5" dirty="0">
                <a:solidFill>
                  <a:srgbClr val="FFFC00"/>
                </a:solidFill>
                <a:latin typeface="Comic Sans MS"/>
                <a:cs typeface="Comic Sans MS"/>
              </a:rPr>
              <a:t>38 weeks</a:t>
            </a:r>
            <a:r>
              <a:rPr sz="2400" b="0" i="0" dirty="0">
                <a:solidFill>
                  <a:srgbClr val="FFFC00"/>
                </a:solidFill>
                <a:latin typeface="Comic Sans MS"/>
                <a:cs typeface="Comic Sans MS"/>
              </a:rPr>
              <a:t> –</a:t>
            </a:r>
            <a:r>
              <a:rPr sz="2400" b="0" i="0" spc="35" dirty="0">
                <a:solidFill>
                  <a:srgbClr val="FFFC00"/>
                </a:solidFill>
                <a:latin typeface="Comic Sans MS"/>
                <a:cs typeface="Comic Sans MS"/>
              </a:rPr>
              <a:t> </a:t>
            </a:r>
            <a:r>
              <a:rPr sz="2400" b="0" i="0" spc="-5" dirty="0">
                <a:solidFill>
                  <a:srgbClr val="FFFC00"/>
                </a:solidFill>
                <a:latin typeface="Comic Sans MS"/>
                <a:cs typeface="Comic Sans MS"/>
              </a:rPr>
              <a:t>term	</a:t>
            </a:r>
            <a:r>
              <a:rPr sz="2400" b="0" i="0" dirty="0">
                <a:solidFill>
                  <a:srgbClr val="FFFC00"/>
                </a:solidFill>
                <a:latin typeface="Comic Sans MS"/>
                <a:cs typeface="Comic Sans MS"/>
              </a:rPr>
              <a:t>- </a:t>
            </a:r>
            <a:r>
              <a:rPr sz="2400" b="0" i="0" spc="-5" dirty="0">
                <a:solidFill>
                  <a:srgbClr val="FFFC00"/>
                </a:solidFill>
                <a:latin typeface="Comic Sans MS"/>
                <a:cs typeface="Comic Sans MS"/>
              </a:rPr>
              <a:t>crown-rump </a:t>
            </a:r>
            <a:r>
              <a:rPr sz="2400" b="0" i="0" dirty="0">
                <a:solidFill>
                  <a:srgbClr val="FFFC00"/>
                </a:solidFill>
                <a:latin typeface="Comic Sans MS"/>
                <a:cs typeface="Comic Sans MS"/>
              </a:rPr>
              <a:t>length about</a:t>
            </a:r>
            <a:r>
              <a:rPr sz="2400" b="0" i="0" spc="-60" dirty="0">
                <a:solidFill>
                  <a:srgbClr val="FFFC00"/>
                </a:solidFill>
                <a:latin typeface="Comic Sans MS"/>
                <a:cs typeface="Comic Sans MS"/>
              </a:rPr>
              <a:t> </a:t>
            </a:r>
            <a:r>
              <a:rPr sz="2400" b="0" i="0" spc="-5" dirty="0">
                <a:solidFill>
                  <a:srgbClr val="FFFC00"/>
                </a:solidFill>
                <a:latin typeface="Comic Sans MS"/>
                <a:cs typeface="Comic Sans MS"/>
              </a:rPr>
              <a:t>36cm,  </a:t>
            </a:r>
            <a:r>
              <a:rPr sz="2400" b="0" i="0" dirty="0">
                <a:solidFill>
                  <a:srgbClr val="FFFC00"/>
                </a:solidFill>
                <a:latin typeface="Comic Sans MS"/>
                <a:cs typeface="Comic Sans MS"/>
              </a:rPr>
              <a:t>crown heel </a:t>
            </a:r>
            <a:r>
              <a:rPr sz="2400" b="0" i="0" spc="-5" dirty="0">
                <a:solidFill>
                  <a:srgbClr val="FFFC00"/>
                </a:solidFill>
                <a:latin typeface="Comic Sans MS"/>
                <a:cs typeface="Comic Sans MS"/>
              </a:rPr>
              <a:t>50 </a:t>
            </a:r>
            <a:r>
              <a:rPr sz="2400" b="0" i="0" dirty="0">
                <a:solidFill>
                  <a:srgbClr val="FFFC00"/>
                </a:solidFill>
                <a:latin typeface="Comic Sans MS"/>
                <a:cs typeface="Comic Sans MS"/>
              </a:rPr>
              <a:t>cm – </a:t>
            </a:r>
            <a:r>
              <a:rPr sz="2400" b="0" i="0" spc="-5" dirty="0">
                <a:solidFill>
                  <a:srgbClr val="FFFC00"/>
                </a:solidFill>
                <a:latin typeface="Comic Sans MS"/>
                <a:cs typeface="Comic Sans MS"/>
              </a:rPr>
              <a:t>weight </a:t>
            </a:r>
            <a:r>
              <a:rPr sz="2400" b="0" i="0" dirty="0">
                <a:solidFill>
                  <a:srgbClr val="FFFC00"/>
                </a:solidFill>
                <a:latin typeface="Comic Sans MS"/>
                <a:cs typeface="Comic Sans MS"/>
              </a:rPr>
              <a:t>about</a:t>
            </a:r>
            <a:r>
              <a:rPr sz="2400" b="0" i="0" spc="-55" dirty="0">
                <a:solidFill>
                  <a:srgbClr val="FFFC00"/>
                </a:solidFill>
                <a:latin typeface="Comic Sans MS"/>
                <a:cs typeface="Comic Sans MS"/>
              </a:rPr>
              <a:t> </a:t>
            </a:r>
            <a:r>
              <a:rPr sz="2400" b="0" i="0" spc="-5" dirty="0">
                <a:solidFill>
                  <a:srgbClr val="FFFC00"/>
                </a:solidFill>
                <a:latin typeface="Comic Sans MS"/>
                <a:cs typeface="Comic Sans MS"/>
              </a:rPr>
              <a:t>3500g.</a:t>
            </a:r>
            <a:endParaRPr sz="2400">
              <a:latin typeface="Comic Sans MS"/>
              <a:cs typeface="Comic Sans MS"/>
            </a:endParaRPr>
          </a:p>
        </p:txBody>
      </p:sp>
      <p:sp>
        <p:nvSpPr>
          <p:cNvPr id="3" name="object 3"/>
          <p:cNvSpPr/>
          <p:nvPr/>
        </p:nvSpPr>
        <p:spPr>
          <a:xfrm>
            <a:off x="2145791" y="2023872"/>
            <a:ext cx="2944367" cy="31242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75891" y="5714491"/>
            <a:ext cx="7556500" cy="756920"/>
          </a:xfrm>
          <a:prstGeom prst="rect">
            <a:avLst/>
          </a:prstGeom>
        </p:spPr>
        <p:txBody>
          <a:bodyPr vert="horz" wrap="square" lIns="0" tIns="12700" rIns="0" bIns="0" rtlCol="0">
            <a:spAutoFit/>
          </a:bodyPr>
          <a:lstStyle/>
          <a:p>
            <a:pPr marL="12700" marR="5080">
              <a:lnSpc>
                <a:spcPct val="100000"/>
              </a:lnSpc>
              <a:spcBef>
                <a:spcPts val="100"/>
              </a:spcBef>
            </a:pPr>
            <a:r>
              <a:rPr sz="2400" dirty="0">
                <a:solidFill>
                  <a:srgbClr val="FFFC00"/>
                </a:solidFill>
                <a:latin typeface="Comic Sans MS"/>
                <a:cs typeface="Comic Sans MS"/>
              </a:rPr>
              <a:t>Eyes </a:t>
            </a:r>
            <a:r>
              <a:rPr sz="2400" spc="-5" dirty="0">
                <a:solidFill>
                  <a:srgbClr val="FFFC00"/>
                </a:solidFill>
                <a:latin typeface="Comic Sans MS"/>
                <a:cs typeface="Comic Sans MS"/>
              </a:rPr>
              <a:t>reopened </a:t>
            </a:r>
            <a:r>
              <a:rPr sz="2400" dirty="0">
                <a:solidFill>
                  <a:srgbClr val="FFFC00"/>
                </a:solidFill>
                <a:latin typeface="Comic Sans MS"/>
                <a:cs typeface="Comic Sans MS"/>
              </a:rPr>
              <a:t>at about </a:t>
            </a:r>
            <a:r>
              <a:rPr sz="2400" spc="-5" dirty="0">
                <a:solidFill>
                  <a:srgbClr val="FFFC00"/>
                </a:solidFill>
                <a:latin typeface="Comic Sans MS"/>
                <a:cs typeface="Comic Sans MS"/>
              </a:rPr>
              <a:t>26 weeks, </a:t>
            </a:r>
            <a:r>
              <a:rPr sz="2400" dirty="0">
                <a:solidFill>
                  <a:srgbClr val="FFFC00"/>
                </a:solidFill>
                <a:latin typeface="Comic Sans MS"/>
                <a:cs typeface="Comic Sans MS"/>
              </a:rPr>
              <a:t>at about </a:t>
            </a:r>
            <a:r>
              <a:rPr sz="2400" spc="-5" dirty="0">
                <a:solidFill>
                  <a:srgbClr val="FFFC00"/>
                </a:solidFill>
                <a:latin typeface="Comic Sans MS"/>
                <a:cs typeface="Comic Sans MS"/>
              </a:rPr>
              <a:t>30 weeks  </a:t>
            </a:r>
            <a:r>
              <a:rPr sz="2400" dirty="0">
                <a:solidFill>
                  <a:srgbClr val="FFFC00"/>
                </a:solidFill>
                <a:latin typeface="Comic Sans MS"/>
                <a:cs typeface="Comic Sans MS"/>
              </a:rPr>
              <a:t>skin </a:t>
            </a:r>
            <a:r>
              <a:rPr sz="2400" spc="-5" dirty="0">
                <a:solidFill>
                  <a:srgbClr val="FFFC00"/>
                </a:solidFill>
                <a:latin typeface="Comic Sans MS"/>
                <a:cs typeface="Comic Sans MS"/>
              </a:rPr>
              <a:t>becomes thicker </a:t>
            </a:r>
            <a:r>
              <a:rPr sz="2400" dirty="0">
                <a:solidFill>
                  <a:srgbClr val="FFFC00"/>
                </a:solidFill>
                <a:latin typeface="Comic Sans MS"/>
                <a:cs typeface="Comic Sans MS"/>
              </a:rPr>
              <a:t>and subcutaneous </a:t>
            </a:r>
            <a:r>
              <a:rPr sz="2400" spc="-5" dirty="0">
                <a:solidFill>
                  <a:srgbClr val="FFFC00"/>
                </a:solidFill>
                <a:latin typeface="Comic Sans MS"/>
                <a:cs typeface="Comic Sans MS"/>
              </a:rPr>
              <a:t>fat</a:t>
            </a:r>
            <a:r>
              <a:rPr sz="2400" spc="-60" dirty="0">
                <a:solidFill>
                  <a:srgbClr val="FFFC00"/>
                </a:solidFill>
                <a:latin typeface="Comic Sans MS"/>
                <a:cs typeface="Comic Sans MS"/>
              </a:rPr>
              <a:t> </a:t>
            </a:r>
            <a:r>
              <a:rPr sz="2400" dirty="0">
                <a:solidFill>
                  <a:srgbClr val="FFFC00"/>
                </a:solidFill>
                <a:latin typeface="Comic Sans MS"/>
                <a:cs typeface="Comic Sans MS"/>
              </a:rPr>
              <a:t>appears.</a:t>
            </a:r>
            <a:endParaRPr sz="2400">
              <a:latin typeface="Comic Sans MS"/>
              <a:cs typeface="Comic Sans MS"/>
            </a:endParaRPr>
          </a:p>
        </p:txBody>
      </p:sp>
      <p:sp>
        <p:nvSpPr>
          <p:cNvPr id="5" name="object 5"/>
          <p:cNvSpPr/>
          <p:nvPr/>
        </p:nvSpPr>
        <p:spPr>
          <a:xfrm>
            <a:off x="5727191" y="2023872"/>
            <a:ext cx="2618231" cy="31242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1332" y="3007867"/>
            <a:ext cx="4359275" cy="1488440"/>
          </a:xfrm>
          <a:prstGeom prst="rect">
            <a:avLst/>
          </a:prstGeom>
        </p:spPr>
        <p:txBody>
          <a:bodyPr vert="horz" wrap="square" lIns="0" tIns="12700" rIns="0" bIns="0" rtlCol="0">
            <a:spAutoFit/>
          </a:bodyPr>
          <a:lstStyle/>
          <a:p>
            <a:pPr marL="12700">
              <a:lnSpc>
                <a:spcPct val="100000"/>
              </a:lnSpc>
              <a:spcBef>
                <a:spcPts val="100"/>
              </a:spcBef>
            </a:pPr>
            <a:r>
              <a:rPr sz="9600" b="0" i="0" spc="-5" dirty="0">
                <a:solidFill>
                  <a:srgbClr val="FF2800"/>
                </a:solidFill>
                <a:latin typeface="Times New Roman"/>
                <a:cs typeface="Times New Roman"/>
              </a:rPr>
              <a:t>FINISH!</a:t>
            </a:r>
            <a:endParaRPr sz="96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957" y="1026668"/>
            <a:ext cx="7139431" cy="830997"/>
          </a:xfrm>
        </p:spPr>
        <p:txBody>
          <a:bodyPr/>
          <a:lstStyle/>
          <a:p>
            <a:r>
              <a:rPr lang="en-AU" sz="5400" u="sng" dirty="0" smtClean="0">
                <a:solidFill>
                  <a:srgbClr val="FF0000"/>
                </a:solidFill>
              </a:rPr>
              <a:t>Gestation period</a:t>
            </a:r>
            <a:endParaRPr lang="en-AU" sz="5400" u="sng" dirty="0">
              <a:solidFill>
                <a:srgbClr val="FF0000"/>
              </a:solidFill>
            </a:endParaRPr>
          </a:p>
        </p:txBody>
      </p:sp>
      <p:sp>
        <p:nvSpPr>
          <p:cNvPr id="3" name="Text Placeholder 2"/>
          <p:cNvSpPr>
            <a:spLocks noGrp="1"/>
          </p:cNvSpPr>
          <p:nvPr>
            <p:ph type="body" idx="1"/>
          </p:nvPr>
        </p:nvSpPr>
        <p:spPr>
          <a:xfrm>
            <a:off x="1003301" y="2572004"/>
            <a:ext cx="8247506" cy="4801314"/>
          </a:xfrm>
        </p:spPr>
        <p:txBody>
          <a:bodyPr/>
          <a:lstStyle/>
          <a:p>
            <a:r>
              <a:rPr lang="en-AU" sz="4000" dirty="0"/>
              <a:t>Germinal </a:t>
            </a:r>
            <a:r>
              <a:rPr lang="en-AU" sz="4000" dirty="0" smtClean="0"/>
              <a:t>period(zygote)- </a:t>
            </a:r>
            <a:r>
              <a:rPr lang="en-AU" sz="4000" dirty="0"/>
              <a:t>from 1st to 2nd week </a:t>
            </a:r>
          </a:p>
          <a:p>
            <a:r>
              <a:rPr lang="en-AU" sz="4000" dirty="0"/>
              <a:t>•Embryonic period–from 3rd to 8th week </a:t>
            </a:r>
          </a:p>
          <a:p>
            <a:r>
              <a:rPr lang="en-AU" sz="4000" dirty="0"/>
              <a:t>•Foetal period –from 9th week (3rd month) to termination of pregnancy </a:t>
            </a:r>
          </a:p>
          <a:p>
            <a:endParaRPr lang="en-AU" dirty="0"/>
          </a:p>
        </p:txBody>
      </p:sp>
    </p:spTree>
    <p:extLst>
      <p:ext uri="{BB962C8B-B14F-4D97-AF65-F5344CB8AC3E}">
        <p14:creationId xmlns:p14="http://schemas.microsoft.com/office/powerpoint/2010/main" val="130303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191" y="347471"/>
            <a:ext cx="9144000" cy="6858000"/>
          </a:xfrm>
          <a:custGeom>
            <a:avLst/>
            <a:gdLst/>
            <a:ahLst/>
            <a:cxnLst/>
            <a:rect l="l" t="t" r="r" b="b"/>
            <a:pathLst>
              <a:path w="9144000" h="6858000">
                <a:moveTo>
                  <a:pt x="0" y="0"/>
                </a:moveTo>
                <a:lnTo>
                  <a:pt x="9144000" y="0"/>
                </a:lnTo>
                <a:lnTo>
                  <a:pt x="9144000" y="6858000"/>
                </a:lnTo>
                <a:lnTo>
                  <a:pt x="0" y="6858000"/>
                </a:lnTo>
                <a:lnTo>
                  <a:pt x="0" y="0"/>
                </a:lnTo>
                <a:close/>
              </a:path>
            </a:pathLst>
          </a:custGeom>
          <a:solidFill>
            <a:srgbClr val="D6D7FF"/>
          </a:solidFill>
        </p:spPr>
        <p:txBody>
          <a:bodyPr wrap="square" lIns="0" tIns="0" rIns="0" bIns="0" rtlCol="0"/>
          <a:lstStyle/>
          <a:p>
            <a:endParaRPr/>
          </a:p>
        </p:txBody>
      </p:sp>
      <p:sp>
        <p:nvSpPr>
          <p:cNvPr id="3" name="object 3"/>
          <p:cNvSpPr/>
          <p:nvPr/>
        </p:nvSpPr>
        <p:spPr>
          <a:xfrm>
            <a:off x="3517392" y="2100071"/>
            <a:ext cx="6019800" cy="38953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78991" y="2709671"/>
            <a:ext cx="2084832" cy="19446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460500" y="932178"/>
            <a:ext cx="7543800" cy="997709"/>
          </a:xfrm>
          <a:prstGeom prst="rect">
            <a:avLst/>
          </a:prstGeom>
        </p:spPr>
        <p:txBody>
          <a:bodyPr vert="horz" wrap="square" lIns="0" tIns="12700" rIns="0" bIns="0" rtlCol="0">
            <a:spAutoFit/>
          </a:bodyPr>
          <a:lstStyle/>
          <a:p>
            <a:pPr marL="12700">
              <a:lnSpc>
                <a:spcPct val="100000"/>
              </a:lnSpc>
              <a:spcBef>
                <a:spcPts val="100"/>
              </a:spcBef>
            </a:pPr>
            <a:r>
              <a:rPr sz="3200" i="0" dirty="0">
                <a:solidFill>
                  <a:srgbClr val="C00000"/>
                </a:solidFill>
                <a:latin typeface="Times New Roman"/>
                <a:cs typeface="Times New Roman"/>
              </a:rPr>
              <a:t>The first </a:t>
            </a:r>
            <a:r>
              <a:rPr sz="3200" i="0" spc="-5" dirty="0">
                <a:solidFill>
                  <a:srgbClr val="C00000"/>
                </a:solidFill>
                <a:latin typeface="Times New Roman"/>
                <a:cs typeface="Times New Roman"/>
              </a:rPr>
              <a:t>week </a:t>
            </a:r>
            <a:r>
              <a:rPr sz="3200" i="0" dirty="0">
                <a:solidFill>
                  <a:srgbClr val="C00000"/>
                </a:solidFill>
                <a:latin typeface="Times New Roman"/>
                <a:cs typeface="Times New Roman"/>
              </a:rPr>
              <a:t>of human embryonic</a:t>
            </a:r>
            <a:r>
              <a:rPr sz="3200" i="0" spc="-95" dirty="0">
                <a:solidFill>
                  <a:srgbClr val="C00000"/>
                </a:solidFill>
                <a:latin typeface="Times New Roman"/>
                <a:cs typeface="Times New Roman"/>
              </a:rPr>
              <a:t> </a:t>
            </a:r>
            <a:r>
              <a:rPr sz="3200" i="0" dirty="0">
                <a:solidFill>
                  <a:srgbClr val="C00000"/>
                </a:solidFill>
                <a:latin typeface="Times New Roman"/>
                <a:cs typeface="Times New Roman"/>
              </a:rPr>
              <a:t>development</a:t>
            </a:r>
            <a:endParaRPr sz="3200" dirty="0">
              <a:solidFill>
                <a:srgbClr val="C00000"/>
              </a:solidFill>
              <a:latin typeface="Times New Roman"/>
              <a:cs typeface="Times New Roman"/>
            </a:endParaRPr>
          </a:p>
        </p:txBody>
      </p:sp>
      <p:sp>
        <p:nvSpPr>
          <p:cNvPr id="6" name="object 6"/>
          <p:cNvSpPr/>
          <p:nvPr/>
        </p:nvSpPr>
        <p:spPr>
          <a:xfrm>
            <a:off x="6262115" y="2406395"/>
            <a:ext cx="381000" cy="381000"/>
          </a:xfrm>
          <a:custGeom>
            <a:avLst/>
            <a:gdLst/>
            <a:ahLst/>
            <a:cxnLst/>
            <a:rect l="l" t="t" r="r" b="b"/>
            <a:pathLst>
              <a:path w="381000" h="381000">
                <a:moveTo>
                  <a:pt x="381000" y="0"/>
                </a:moveTo>
                <a:lnTo>
                  <a:pt x="0" y="380999"/>
                </a:lnTo>
              </a:path>
            </a:pathLst>
          </a:custGeom>
          <a:ln w="57911">
            <a:solidFill>
              <a:srgbClr val="000000"/>
            </a:solidFill>
          </a:ln>
        </p:spPr>
        <p:txBody>
          <a:bodyPr wrap="square" lIns="0" tIns="0" rIns="0" bIns="0" rtlCol="0"/>
          <a:lstStyle/>
          <a:p>
            <a:endParaRPr/>
          </a:p>
        </p:txBody>
      </p:sp>
      <p:sp>
        <p:nvSpPr>
          <p:cNvPr id="7" name="object 7"/>
          <p:cNvSpPr/>
          <p:nvPr/>
        </p:nvSpPr>
        <p:spPr>
          <a:xfrm>
            <a:off x="6109715" y="2708148"/>
            <a:ext cx="234950" cy="231775"/>
          </a:xfrm>
          <a:custGeom>
            <a:avLst/>
            <a:gdLst/>
            <a:ahLst/>
            <a:cxnLst/>
            <a:rect l="l" t="t" r="r" b="b"/>
            <a:pathLst>
              <a:path w="234950" h="231775">
                <a:moveTo>
                  <a:pt x="79247" y="0"/>
                </a:moveTo>
                <a:lnTo>
                  <a:pt x="0" y="231647"/>
                </a:lnTo>
                <a:lnTo>
                  <a:pt x="234695" y="155447"/>
                </a:lnTo>
                <a:lnTo>
                  <a:pt x="79247" y="0"/>
                </a:lnTo>
                <a:close/>
              </a:path>
            </a:pathLst>
          </a:custGeom>
          <a:solidFill>
            <a:srgbClr val="000000"/>
          </a:solidFill>
        </p:spPr>
        <p:txBody>
          <a:bodyPr wrap="square" lIns="0" tIns="0" rIns="0" bIns="0" rtlCol="0"/>
          <a:lstStyle/>
          <a:p>
            <a:endParaRPr/>
          </a:p>
        </p:txBody>
      </p:sp>
      <p:sp>
        <p:nvSpPr>
          <p:cNvPr id="8" name="object 8"/>
          <p:cNvSpPr txBox="1"/>
          <p:nvPr/>
        </p:nvSpPr>
        <p:spPr>
          <a:xfrm>
            <a:off x="6781291" y="2178811"/>
            <a:ext cx="1245235" cy="270510"/>
          </a:xfrm>
          <a:prstGeom prst="rect">
            <a:avLst/>
          </a:prstGeom>
        </p:spPr>
        <p:txBody>
          <a:bodyPr vert="horz" wrap="square" lIns="0" tIns="13335" rIns="0" bIns="0" rtlCol="0">
            <a:spAutoFit/>
          </a:bodyPr>
          <a:lstStyle/>
          <a:p>
            <a:pPr marL="12700">
              <a:lnSpc>
                <a:spcPct val="100000"/>
              </a:lnSpc>
              <a:spcBef>
                <a:spcPts val="105"/>
              </a:spcBef>
            </a:pPr>
            <a:r>
              <a:rPr sz="1600" dirty="0">
                <a:latin typeface="Times New Roman"/>
                <a:cs typeface="Times New Roman"/>
              </a:rPr>
              <a:t>Zona</a:t>
            </a:r>
            <a:r>
              <a:rPr sz="1600" spc="-50" dirty="0">
                <a:latin typeface="Times New Roman"/>
                <a:cs typeface="Times New Roman"/>
              </a:rPr>
              <a:t> </a:t>
            </a:r>
            <a:r>
              <a:rPr sz="1600" dirty="0">
                <a:latin typeface="Times New Roman"/>
                <a:cs typeface="Times New Roman"/>
              </a:rPr>
              <a:t>pellucida</a:t>
            </a:r>
            <a:endParaRPr sz="1600">
              <a:latin typeface="Times New Roman"/>
              <a:cs typeface="Times New Roman"/>
            </a:endParaRPr>
          </a:p>
        </p:txBody>
      </p:sp>
      <p:sp>
        <p:nvSpPr>
          <p:cNvPr id="9" name="object 9"/>
          <p:cNvSpPr txBox="1"/>
          <p:nvPr/>
        </p:nvSpPr>
        <p:spPr>
          <a:xfrm>
            <a:off x="3138931" y="6238747"/>
            <a:ext cx="3029585" cy="664845"/>
          </a:xfrm>
          <a:prstGeom prst="rect">
            <a:avLst/>
          </a:prstGeom>
        </p:spPr>
        <p:txBody>
          <a:bodyPr vert="horz" wrap="square" lIns="0" tIns="11430" rIns="0" bIns="0" rtlCol="0">
            <a:spAutoFit/>
          </a:bodyPr>
          <a:lstStyle/>
          <a:p>
            <a:pPr marL="12700">
              <a:lnSpc>
                <a:spcPct val="100000"/>
              </a:lnSpc>
              <a:spcBef>
                <a:spcPts val="90"/>
              </a:spcBef>
            </a:pPr>
            <a:r>
              <a:rPr sz="1400" spc="-5" dirty="0">
                <a:latin typeface="Comic Sans MS"/>
                <a:cs typeface="Comic Sans MS"/>
              </a:rPr>
              <a:t>diameter of the uterine tube 1-2</a:t>
            </a:r>
            <a:r>
              <a:rPr sz="1400" spc="-35" dirty="0">
                <a:latin typeface="Comic Sans MS"/>
                <a:cs typeface="Comic Sans MS"/>
              </a:rPr>
              <a:t> </a:t>
            </a:r>
            <a:r>
              <a:rPr sz="1400" spc="-10" dirty="0">
                <a:latin typeface="Comic Sans MS"/>
                <a:cs typeface="Comic Sans MS"/>
              </a:rPr>
              <a:t>cm</a:t>
            </a:r>
            <a:endParaRPr sz="1400">
              <a:latin typeface="Comic Sans MS"/>
              <a:cs typeface="Comic Sans MS"/>
            </a:endParaRPr>
          </a:p>
          <a:p>
            <a:pPr marL="12700">
              <a:lnSpc>
                <a:spcPct val="100000"/>
              </a:lnSpc>
              <a:spcBef>
                <a:spcPts val="1680"/>
              </a:spcBef>
            </a:pPr>
            <a:r>
              <a:rPr sz="1400" spc="-5" dirty="0">
                <a:latin typeface="Comic Sans MS"/>
                <a:cs typeface="Comic Sans MS"/>
              </a:rPr>
              <a:t>diameter of the zygote 0.12</a:t>
            </a:r>
            <a:r>
              <a:rPr sz="1400" spc="-15" dirty="0">
                <a:latin typeface="Comic Sans MS"/>
                <a:cs typeface="Comic Sans MS"/>
              </a:rPr>
              <a:t> </a:t>
            </a:r>
            <a:r>
              <a:rPr sz="1400" spc="-5" dirty="0">
                <a:latin typeface="Comic Sans MS"/>
                <a:cs typeface="Comic Sans MS"/>
              </a:rPr>
              <a:t>mm</a:t>
            </a:r>
            <a:endParaRPr sz="1400">
              <a:latin typeface="Comic Sans MS"/>
              <a:cs typeface="Comic Sans MS"/>
            </a:endParaRPr>
          </a:p>
        </p:txBody>
      </p:sp>
      <p:sp>
        <p:nvSpPr>
          <p:cNvPr id="10" name="object 10"/>
          <p:cNvSpPr/>
          <p:nvPr/>
        </p:nvSpPr>
        <p:spPr>
          <a:xfrm>
            <a:off x="1764792" y="5910072"/>
            <a:ext cx="1094231" cy="1094231"/>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5409691" y="3763771"/>
            <a:ext cx="11290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omic Sans MS"/>
                <a:cs typeface="Comic Sans MS"/>
              </a:rPr>
              <a:t>Ampulla</a:t>
            </a:r>
            <a:endParaRPr sz="2400">
              <a:latin typeface="Comic Sans MS"/>
              <a:cs typeface="Comic Sans MS"/>
            </a:endParaRPr>
          </a:p>
        </p:txBody>
      </p:sp>
      <p:sp>
        <p:nvSpPr>
          <p:cNvPr id="12" name="object 12"/>
          <p:cNvSpPr/>
          <p:nvPr/>
        </p:nvSpPr>
        <p:spPr>
          <a:xfrm>
            <a:off x="5298948" y="4158995"/>
            <a:ext cx="201295" cy="250190"/>
          </a:xfrm>
          <a:custGeom>
            <a:avLst/>
            <a:gdLst/>
            <a:ahLst/>
            <a:cxnLst/>
            <a:rect l="l" t="t" r="r" b="b"/>
            <a:pathLst>
              <a:path w="201295" h="250189">
                <a:moveTo>
                  <a:pt x="201167" y="0"/>
                </a:moveTo>
                <a:lnTo>
                  <a:pt x="0" y="249935"/>
                </a:lnTo>
              </a:path>
            </a:pathLst>
          </a:custGeom>
          <a:ln w="39623">
            <a:solidFill>
              <a:srgbClr val="000000"/>
            </a:solidFill>
          </a:ln>
        </p:spPr>
        <p:txBody>
          <a:bodyPr wrap="square" lIns="0" tIns="0" rIns="0" bIns="0" rtlCol="0"/>
          <a:lstStyle/>
          <a:p>
            <a:endParaRPr/>
          </a:p>
        </p:txBody>
      </p:sp>
      <p:sp>
        <p:nvSpPr>
          <p:cNvPr id="13" name="object 13"/>
          <p:cNvSpPr/>
          <p:nvPr/>
        </p:nvSpPr>
        <p:spPr>
          <a:xfrm>
            <a:off x="5195315" y="4354067"/>
            <a:ext cx="177165" cy="189230"/>
          </a:xfrm>
          <a:custGeom>
            <a:avLst/>
            <a:gdLst/>
            <a:ahLst/>
            <a:cxnLst/>
            <a:rect l="l" t="t" r="r" b="b"/>
            <a:pathLst>
              <a:path w="177164" h="189229">
                <a:moveTo>
                  <a:pt x="42671" y="0"/>
                </a:moveTo>
                <a:lnTo>
                  <a:pt x="0" y="188975"/>
                </a:lnTo>
                <a:lnTo>
                  <a:pt x="176783" y="106680"/>
                </a:lnTo>
                <a:lnTo>
                  <a:pt x="42671" y="0"/>
                </a:lnTo>
                <a:close/>
              </a:path>
            </a:pathLst>
          </a:custGeom>
          <a:solidFill>
            <a:srgbClr val="000000"/>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0131" y="1338071"/>
            <a:ext cx="5941059" cy="206959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300731" y="3355340"/>
            <a:ext cx="1369695" cy="270510"/>
          </a:xfrm>
          <a:prstGeom prst="rect">
            <a:avLst/>
          </a:prstGeom>
        </p:spPr>
        <p:txBody>
          <a:bodyPr vert="horz" wrap="square" lIns="0" tIns="13335" rIns="0" bIns="0" rtlCol="0">
            <a:spAutoFit/>
          </a:bodyPr>
          <a:lstStyle/>
          <a:p>
            <a:pPr marL="12700">
              <a:lnSpc>
                <a:spcPct val="100000"/>
              </a:lnSpc>
              <a:spcBef>
                <a:spcPts val="105"/>
              </a:spcBef>
            </a:pPr>
            <a:r>
              <a:rPr sz="1600" dirty="0">
                <a:latin typeface="Times New Roman"/>
                <a:cs typeface="Times New Roman"/>
              </a:rPr>
              <a:t>2 </a:t>
            </a:r>
            <a:r>
              <a:rPr sz="1600" spc="-5" dirty="0">
                <a:latin typeface="Times New Roman"/>
                <a:cs typeface="Times New Roman"/>
              </a:rPr>
              <a:t>cells~24</a:t>
            </a:r>
            <a:r>
              <a:rPr sz="1600" spc="-25" dirty="0">
                <a:latin typeface="Times New Roman"/>
                <a:cs typeface="Times New Roman"/>
              </a:rPr>
              <a:t> </a:t>
            </a:r>
            <a:r>
              <a:rPr sz="1600" spc="-5" dirty="0">
                <a:latin typeface="Times New Roman"/>
                <a:cs typeface="Times New Roman"/>
              </a:rPr>
              <a:t>hours</a:t>
            </a:r>
            <a:endParaRPr sz="1600">
              <a:latin typeface="Times New Roman"/>
              <a:cs typeface="Times New Roman"/>
            </a:endParaRPr>
          </a:p>
        </p:txBody>
      </p:sp>
      <p:sp>
        <p:nvSpPr>
          <p:cNvPr id="4" name="object 4"/>
          <p:cNvSpPr txBox="1"/>
          <p:nvPr/>
        </p:nvSpPr>
        <p:spPr>
          <a:xfrm>
            <a:off x="4147819" y="3382772"/>
            <a:ext cx="1236345" cy="270510"/>
          </a:xfrm>
          <a:prstGeom prst="rect">
            <a:avLst/>
          </a:prstGeom>
        </p:spPr>
        <p:txBody>
          <a:bodyPr vert="horz" wrap="square" lIns="0" tIns="13335" rIns="0" bIns="0" rtlCol="0">
            <a:spAutoFit/>
          </a:bodyPr>
          <a:lstStyle/>
          <a:p>
            <a:pPr marL="12700">
              <a:lnSpc>
                <a:spcPct val="100000"/>
              </a:lnSpc>
              <a:spcBef>
                <a:spcPts val="105"/>
              </a:spcBef>
            </a:pPr>
            <a:r>
              <a:rPr sz="1600" dirty="0">
                <a:latin typeface="Times New Roman"/>
                <a:cs typeface="Times New Roman"/>
              </a:rPr>
              <a:t>58</a:t>
            </a:r>
            <a:r>
              <a:rPr sz="1600" spc="-50" dirty="0">
                <a:latin typeface="Times New Roman"/>
                <a:cs typeface="Times New Roman"/>
              </a:rPr>
              <a:t> </a:t>
            </a:r>
            <a:r>
              <a:rPr sz="1600" spc="-5" dirty="0">
                <a:latin typeface="Times New Roman"/>
                <a:cs typeface="Times New Roman"/>
              </a:rPr>
              <a:t>cells~5days</a:t>
            </a:r>
            <a:endParaRPr sz="1600">
              <a:latin typeface="Times New Roman"/>
              <a:cs typeface="Times New Roman"/>
            </a:endParaRPr>
          </a:p>
        </p:txBody>
      </p:sp>
      <p:sp>
        <p:nvSpPr>
          <p:cNvPr id="5" name="object 5"/>
          <p:cNvSpPr txBox="1"/>
          <p:nvPr/>
        </p:nvSpPr>
        <p:spPr>
          <a:xfrm>
            <a:off x="5958331" y="3337052"/>
            <a:ext cx="133794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Times New Roman"/>
                <a:cs typeface="Times New Roman"/>
              </a:rPr>
              <a:t>107cells~6</a:t>
            </a:r>
            <a:r>
              <a:rPr sz="1600" spc="-40" dirty="0">
                <a:latin typeface="Times New Roman"/>
                <a:cs typeface="Times New Roman"/>
              </a:rPr>
              <a:t> </a:t>
            </a:r>
            <a:r>
              <a:rPr sz="1600" spc="-5" dirty="0">
                <a:latin typeface="Times New Roman"/>
                <a:cs typeface="Times New Roman"/>
              </a:rPr>
              <a:t>days</a:t>
            </a:r>
            <a:endParaRPr sz="1600">
              <a:latin typeface="Times New Roman"/>
              <a:cs typeface="Times New Roman"/>
            </a:endParaRPr>
          </a:p>
        </p:txBody>
      </p:sp>
      <p:sp>
        <p:nvSpPr>
          <p:cNvPr id="6" name="object 6"/>
          <p:cNvSpPr/>
          <p:nvPr/>
        </p:nvSpPr>
        <p:spPr>
          <a:xfrm>
            <a:off x="926591" y="4715255"/>
            <a:ext cx="1295399" cy="1124711"/>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1310131" y="5906515"/>
            <a:ext cx="431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oocyte</a:t>
            </a:r>
            <a:endParaRPr sz="1200">
              <a:latin typeface="Times New Roman"/>
              <a:cs typeface="Times New Roman"/>
            </a:endParaRPr>
          </a:p>
        </p:txBody>
      </p:sp>
      <p:sp>
        <p:nvSpPr>
          <p:cNvPr id="8" name="object 8"/>
          <p:cNvSpPr/>
          <p:nvPr/>
        </p:nvSpPr>
        <p:spPr>
          <a:xfrm>
            <a:off x="2298191" y="4690871"/>
            <a:ext cx="1036319" cy="1124711"/>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2300731" y="5952235"/>
            <a:ext cx="914400" cy="754380"/>
          </a:xfrm>
          <a:prstGeom prst="rect">
            <a:avLst/>
          </a:prstGeom>
        </p:spPr>
        <p:txBody>
          <a:bodyPr vert="horz" wrap="square" lIns="0" tIns="13335" rIns="0" bIns="0" rtlCol="0">
            <a:spAutoFit/>
          </a:bodyPr>
          <a:lstStyle/>
          <a:p>
            <a:pPr marL="12700" marR="5080">
              <a:lnSpc>
                <a:spcPct val="99400"/>
              </a:lnSpc>
              <a:spcBef>
                <a:spcPts val="105"/>
              </a:spcBef>
            </a:pPr>
            <a:r>
              <a:rPr sz="1200" dirty="0">
                <a:latin typeface="Times New Roman"/>
                <a:cs typeface="Times New Roman"/>
              </a:rPr>
              <a:t>fertilised egg  or zygote – 2  nuclei egg</a:t>
            </a:r>
            <a:r>
              <a:rPr sz="1200" spc="-100" dirty="0">
                <a:latin typeface="Times New Roman"/>
                <a:cs typeface="Times New Roman"/>
              </a:rPr>
              <a:t> </a:t>
            </a:r>
            <a:r>
              <a:rPr sz="1200" dirty="0">
                <a:latin typeface="Times New Roman"/>
                <a:cs typeface="Times New Roman"/>
              </a:rPr>
              <a:t>and  </a:t>
            </a:r>
            <a:r>
              <a:rPr sz="1200" spc="-5" dirty="0">
                <a:latin typeface="Times New Roman"/>
                <a:cs typeface="Times New Roman"/>
              </a:rPr>
              <a:t>sperm</a:t>
            </a:r>
            <a:endParaRPr sz="1200">
              <a:latin typeface="Times New Roman"/>
              <a:cs typeface="Times New Roman"/>
            </a:endParaRPr>
          </a:p>
        </p:txBody>
      </p:sp>
      <p:sp>
        <p:nvSpPr>
          <p:cNvPr id="10" name="object 10"/>
          <p:cNvSpPr/>
          <p:nvPr/>
        </p:nvSpPr>
        <p:spPr>
          <a:xfrm>
            <a:off x="3429000" y="4690871"/>
            <a:ext cx="1155191" cy="1146047"/>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3672332" y="5982715"/>
            <a:ext cx="7239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2-cell</a:t>
            </a:r>
            <a:r>
              <a:rPr sz="1200" spc="-75" dirty="0">
                <a:latin typeface="Times New Roman"/>
                <a:cs typeface="Times New Roman"/>
              </a:rPr>
              <a:t> </a:t>
            </a:r>
            <a:r>
              <a:rPr sz="1200" spc="-5" dirty="0">
                <a:latin typeface="Times New Roman"/>
                <a:cs typeface="Times New Roman"/>
              </a:rPr>
              <a:t>stage</a:t>
            </a:r>
            <a:endParaRPr sz="1200">
              <a:latin typeface="Times New Roman"/>
              <a:cs typeface="Times New Roman"/>
            </a:endParaRPr>
          </a:p>
        </p:txBody>
      </p:sp>
      <p:sp>
        <p:nvSpPr>
          <p:cNvPr id="12" name="object 12"/>
          <p:cNvSpPr/>
          <p:nvPr/>
        </p:nvSpPr>
        <p:spPr>
          <a:xfrm>
            <a:off x="4660391" y="4690871"/>
            <a:ext cx="1139951" cy="1143000"/>
          </a:xfrm>
          <a:prstGeom prst="rect">
            <a:avLst/>
          </a:prstGeom>
          <a:blipFill>
            <a:blip r:embed="rId6" cstate="print"/>
            <a:stretch>
              <a:fillRect/>
            </a:stretch>
          </a:blipFill>
        </p:spPr>
        <p:txBody>
          <a:bodyPr wrap="square" lIns="0" tIns="0" rIns="0" bIns="0" rtlCol="0"/>
          <a:lstStyle/>
          <a:p>
            <a:endParaRPr/>
          </a:p>
        </p:txBody>
      </p:sp>
      <p:sp>
        <p:nvSpPr>
          <p:cNvPr id="13" name="object 13"/>
          <p:cNvSpPr txBox="1"/>
          <p:nvPr/>
        </p:nvSpPr>
        <p:spPr>
          <a:xfrm>
            <a:off x="4891531" y="5982715"/>
            <a:ext cx="723900" cy="391160"/>
          </a:xfrm>
          <a:prstGeom prst="rect">
            <a:avLst/>
          </a:prstGeom>
        </p:spPr>
        <p:txBody>
          <a:bodyPr vert="horz" wrap="square" lIns="0" tIns="12700" rIns="0" bIns="0" rtlCol="0">
            <a:spAutoFit/>
          </a:bodyPr>
          <a:lstStyle/>
          <a:p>
            <a:pPr marL="127000" marR="5080" indent="-114300">
              <a:lnSpc>
                <a:spcPct val="100000"/>
              </a:lnSpc>
              <a:spcBef>
                <a:spcPts val="100"/>
              </a:spcBef>
            </a:pPr>
            <a:r>
              <a:rPr sz="1200" dirty="0">
                <a:latin typeface="Times New Roman"/>
                <a:cs typeface="Times New Roman"/>
              </a:rPr>
              <a:t>8-cell</a:t>
            </a:r>
            <a:r>
              <a:rPr sz="1200" spc="-90" dirty="0">
                <a:latin typeface="Times New Roman"/>
                <a:cs typeface="Times New Roman"/>
              </a:rPr>
              <a:t> </a:t>
            </a:r>
            <a:r>
              <a:rPr sz="1200" spc="-5" dirty="0">
                <a:latin typeface="Times New Roman"/>
                <a:cs typeface="Times New Roman"/>
              </a:rPr>
              <a:t>stage  </a:t>
            </a:r>
            <a:r>
              <a:rPr sz="1200" dirty="0">
                <a:latin typeface="Times New Roman"/>
                <a:cs typeface="Times New Roman"/>
              </a:rPr>
              <a:t>(3</a:t>
            </a:r>
            <a:r>
              <a:rPr sz="1200" spc="-30" dirty="0">
                <a:latin typeface="Times New Roman"/>
                <a:cs typeface="Times New Roman"/>
              </a:rPr>
              <a:t> </a:t>
            </a:r>
            <a:r>
              <a:rPr sz="1200" dirty="0">
                <a:latin typeface="Times New Roman"/>
                <a:cs typeface="Times New Roman"/>
              </a:rPr>
              <a:t>days)</a:t>
            </a:r>
            <a:endParaRPr sz="1200">
              <a:latin typeface="Times New Roman"/>
              <a:cs typeface="Times New Roman"/>
            </a:endParaRPr>
          </a:p>
        </p:txBody>
      </p:sp>
      <p:sp>
        <p:nvSpPr>
          <p:cNvPr id="14" name="object 14"/>
          <p:cNvSpPr/>
          <p:nvPr/>
        </p:nvSpPr>
        <p:spPr>
          <a:xfrm>
            <a:off x="8299703" y="4690871"/>
            <a:ext cx="1085087" cy="1143000"/>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879591" y="4703064"/>
            <a:ext cx="1142999" cy="1139951"/>
          </a:xfrm>
          <a:prstGeom prst="rect">
            <a:avLst/>
          </a:prstGeom>
          <a:blipFill>
            <a:blip r:embed="rId8" cstate="print"/>
            <a:stretch>
              <a:fillRect/>
            </a:stretch>
          </a:blipFill>
        </p:spPr>
        <p:txBody>
          <a:bodyPr wrap="square" lIns="0" tIns="0" rIns="0" bIns="0" rtlCol="0"/>
          <a:lstStyle/>
          <a:p>
            <a:endParaRPr/>
          </a:p>
        </p:txBody>
      </p:sp>
      <p:sp>
        <p:nvSpPr>
          <p:cNvPr id="16" name="object 16"/>
          <p:cNvSpPr txBox="1"/>
          <p:nvPr/>
        </p:nvSpPr>
        <p:spPr>
          <a:xfrm>
            <a:off x="6263131" y="5982715"/>
            <a:ext cx="457834"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morula</a:t>
            </a:r>
            <a:endParaRPr sz="1200">
              <a:latin typeface="Times New Roman"/>
              <a:cs typeface="Times New Roman"/>
            </a:endParaRPr>
          </a:p>
        </p:txBody>
      </p:sp>
      <p:sp>
        <p:nvSpPr>
          <p:cNvPr id="17" name="object 17"/>
          <p:cNvSpPr txBox="1"/>
          <p:nvPr/>
        </p:nvSpPr>
        <p:spPr>
          <a:xfrm>
            <a:off x="8549131" y="5982715"/>
            <a:ext cx="6350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blastocyst</a:t>
            </a:r>
            <a:endParaRPr sz="1200">
              <a:latin typeface="Times New Roman"/>
              <a:cs typeface="Times New Roman"/>
            </a:endParaRPr>
          </a:p>
        </p:txBody>
      </p:sp>
      <p:sp>
        <p:nvSpPr>
          <p:cNvPr id="18" name="object 18"/>
          <p:cNvSpPr/>
          <p:nvPr/>
        </p:nvSpPr>
        <p:spPr>
          <a:xfrm>
            <a:off x="3500627" y="1568195"/>
            <a:ext cx="170815" cy="128270"/>
          </a:xfrm>
          <a:custGeom>
            <a:avLst/>
            <a:gdLst/>
            <a:ahLst/>
            <a:cxnLst/>
            <a:rect l="l" t="t" r="r" b="b"/>
            <a:pathLst>
              <a:path w="170814" h="128269">
                <a:moveTo>
                  <a:pt x="170687" y="0"/>
                </a:moveTo>
                <a:lnTo>
                  <a:pt x="0" y="128015"/>
                </a:lnTo>
              </a:path>
            </a:pathLst>
          </a:custGeom>
          <a:ln w="39623">
            <a:solidFill>
              <a:srgbClr val="FF2800"/>
            </a:solidFill>
          </a:ln>
        </p:spPr>
        <p:txBody>
          <a:bodyPr wrap="square" lIns="0" tIns="0" rIns="0" bIns="0" rtlCol="0"/>
          <a:lstStyle/>
          <a:p>
            <a:endParaRPr/>
          </a:p>
        </p:txBody>
      </p:sp>
      <p:sp>
        <p:nvSpPr>
          <p:cNvPr id="19" name="object 19"/>
          <p:cNvSpPr/>
          <p:nvPr/>
        </p:nvSpPr>
        <p:spPr>
          <a:xfrm>
            <a:off x="3366515" y="1626108"/>
            <a:ext cx="189230" cy="173990"/>
          </a:xfrm>
          <a:custGeom>
            <a:avLst/>
            <a:gdLst/>
            <a:ahLst/>
            <a:cxnLst/>
            <a:rect l="l" t="t" r="r" b="b"/>
            <a:pathLst>
              <a:path w="189229" h="173989">
                <a:moveTo>
                  <a:pt x="85343" y="0"/>
                </a:moveTo>
                <a:lnTo>
                  <a:pt x="0" y="173735"/>
                </a:lnTo>
                <a:lnTo>
                  <a:pt x="188975" y="137159"/>
                </a:lnTo>
                <a:lnTo>
                  <a:pt x="85343" y="0"/>
                </a:lnTo>
                <a:close/>
              </a:path>
            </a:pathLst>
          </a:custGeom>
          <a:solidFill>
            <a:srgbClr val="FF2800"/>
          </a:solidFill>
        </p:spPr>
        <p:txBody>
          <a:bodyPr wrap="square" lIns="0" tIns="0" rIns="0" bIns="0" rtlCol="0"/>
          <a:lstStyle/>
          <a:p>
            <a:endParaRPr/>
          </a:p>
        </p:txBody>
      </p:sp>
      <p:sp>
        <p:nvSpPr>
          <p:cNvPr id="20" name="object 20"/>
          <p:cNvSpPr/>
          <p:nvPr/>
        </p:nvSpPr>
        <p:spPr>
          <a:xfrm>
            <a:off x="6728459" y="1720595"/>
            <a:ext cx="753110" cy="186055"/>
          </a:xfrm>
          <a:custGeom>
            <a:avLst/>
            <a:gdLst/>
            <a:ahLst/>
            <a:cxnLst/>
            <a:rect l="l" t="t" r="r" b="b"/>
            <a:pathLst>
              <a:path w="753109" h="186055">
                <a:moveTo>
                  <a:pt x="752857" y="0"/>
                </a:moveTo>
                <a:lnTo>
                  <a:pt x="0" y="185927"/>
                </a:lnTo>
              </a:path>
            </a:pathLst>
          </a:custGeom>
          <a:ln w="39623">
            <a:solidFill>
              <a:srgbClr val="FF2800"/>
            </a:solidFill>
          </a:ln>
        </p:spPr>
        <p:txBody>
          <a:bodyPr wrap="square" lIns="0" tIns="0" rIns="0" bIns="0" rtlCol="0"/>
          <a:lstStyle/>
          <a:p>
            <a:endParaRPr/>
          </a:p>
        </p:txBody>
      </p:sp>
      <p:sp>
        <p:nvSpPr>
          <p:cNvPr id="21" name="object 21"/>
          <p:cNvSpPr/>
          <p:nvPr/>
        </p:nvSpPr>
        <p:spPr>
          <a:xfrm>
            <a:off x="6566916" y="1824228"/>
            <a:ext cx="189230" cy="167640"/>
          </a:xfrm>
          <a:custGeom>
            <a:avLst/>
            <a:gdLst/>
            <a:ahLst/>
            <a:cxnLst/>
            <a:rect l="l" t="t" r="r" b="b"/>
            <a:pathLst>
              <a:path w="189229" h="167639">
                <a:moveTo>
                  <a:pt x="146303" y="0"/>
                </a:moveTo>
                <a:lnTo>
                  <a:pt x="0" y="128015"/>
                </a:lnTo>
                <a:lnTo>
                  <a:pt x="188975" y="167639"/>
                </a:lnTo>
                <a:lnTo>
                  <a:pt x="146303" y="0"/>
                </a:lnTo>
                <a:close/>
              </a:path>
            </a:pathLst>
          </a:custGeom>
          <a:solidFill>
            <a:srgbClr val="FF2800"/>
          </a:solidFill>
        </p:spPr>
        <p:txBody>
          <a:bodyPr wrap="square" lIns="0" tIns="0" rIns="0" bIns="0" rtlCol="0"/>
          <a:lstStyle/>
          <a:p>
            <a:endParaRPr/>
          </a:p>
        </p:txBody>
      </p:sp>
      <p:sp>
        <p:nvSpPr>
          <p:cNvPr id="22" name="object 22"/>
          <p:cNvSpPr txBox="1"/>
          <p:nvPr/>
        </p:nvSpPr>
        <p:spPr>
          <a:xfrm>
            <a:off x="3596132" y="1054100"/>
            <a:ext cx="5552440" cy="2593274"/>
          </a:xfrm>
          <a:prstGeom prst="rect">
            <a:avLst/>
          </a:prstGeom>
        </p:spPr>
        <p:txBody>
          <a:bodyPr vert="horz" wrap="square" lIns="0" tIns="11430" rIns="0" bIns="0" rtlCol="0">
            <a:spAutoFit/>
          </a:bodyPr>
          <a:lstStyle/>
          <a:p>
            <a:pPr marL="12700" marR="4880610">
              <a:lnSpc>
                <a:spcPct val="100000"/>
              </a:lnSpc>
              <a:spcBef>
                <a:spcPts val="90"/>
              </a:spcBef>
            </a:pPr>
            <a:r>
              <a:rPr sz="1400" spc="-5" dirty="0">
                <a:solidFill>
                  <a:srgbClr val="FF0000"/>
                </a:solidFill>
                <a:latin typeface="Times New Roman"/>
                <a:cs typeface="Times New Roman"/>
              </a:rPr>
              <a:t>zona  pellucida</a:t>
            </a:r>
            <a:endParaRPr sz="1400" dirty="0">
              <a:solidFill>
                <a:srgbClr val="FF0000"/>
              </a:solidFill>
              <a:latin typeface="Times New Roman"/>
              <a:cs typeface="Times New Roman"/>
            </a:endParaRPr>
          </a:p>
          <a:p>
            <a:pPr marL="4035425" marR="69215">
              <a:lnSpc>
                <a:spcPct val="101299"/>
              </a:lnSpc>
              <a:spcBef>
                <a:spcPts val="690"/>
              </a:spcBef>
            </a:pPr>
            <a:r>
              <a:rPr sz="2000" spc="-5" dirty="0">
                <a:latin typeface="Times New Roman"/>
                <a:cs typeface="Times New Roman"/>
              </a:rPr>
              <a:t>inner cell mass</a:t>
            </a:r>
            <a:r>
              <a:rPr sz="2000" spc="-50" dirty="0">
                <a:latin typeface="Times New Roman"/>
                <a:cs typeface="Times New Roman"/>
              </a:rPr>
              <a:t> </a:t>
            </a:r>
            <a:r>
              <a:rPr sz="2000" dirty="0">
                <a:latin typeface="Times New Roman"/>
                <a:cs typeface="Times New Roman"/>
              </a:rPr>
              <a:t>or  </a:t>
            </a:r>
            <a:r>
              <a:rPr sz="2000" spc="-5" dirty="0">
                <a:latin typeface="Times New Roman"/>
                <a:cs typeface="Times New Roman"/>
              </a:rPr>
              <a:t>future</a:t>
            </a:r>
            <a:r>
              <a:rPr sz="2000" spc="-15" dirty="0">
                <a:latin typeface="Times New Roman"/>
                <a:cs typeface="Times New Roman"/>
              </a:rPr>
              <a:t> </a:t>
            </a:r>
            <a:r>
              <a:rPr sz="2000" spc="-5" dirty="0">
                <a:latin typeface="Times New Roman"/>
                <a:cs typeface="Times New Roman"/>
              </a:rPr>
              <a:t>embryo</a:t>
            </a:r>
            <a:endParaRPr sz="2000" dirty="0">
              <a:latin typeface="Times New Roman"/>
              <a:cs typeface="Times New Roman"/>
            </a:endParaRPr>
          </a:p>
          <a:p>
            <a:pPr marL="4105910">
              <a:lnSpc>
                <a:spcPct val="100000"/>
              </a:lnSpc>
              <a:spcBef>
                <a:spcPts val="1600"/>
              </a:spcBef>
            </a:pPr>
            <a:r>
              <a:rPr sz="2000" spc="-5" dirty="0" err="1" smtClean="0">
                <a:latin typeface="Times New Roman"/>
                <a:cs typeface="Times New Roman"/>
              </a:rPr>
              <a:t>trophoblast</a:t>
            </a:r>
            <a:endParaRPr sz="2000" dirty="0">
              <a:latin typeface="Times New Roman"/>
              <a:cs typeface="Times New Roman"/>
            </a:endParaRPr>
          </a:p>
          <a:p>
            <a:pPr marL="4105910">
              <a:lnSpc>
                <a:spcPct val="100000"/>
              </a:lnSpc>
              <a:spcBef>
                <a:spcPts val="25"/>
              </a:spcBef>
            </a:pPr>
            <a:r>
              <a:rPr sz="2000" dirty="0">
                <a:latin typeface="Times New Roman"/>
                <a:cs typeface="Times New Roman"/>
              </a:rPr>
              <a:t>or </a:t>
            </a:r>
            <a:r>
              <a:rPr sz="2000" spc="-5" dirty="0">
                <a:latin typeface="Times New Roman"/>
                <a:cs typeface="Times New Roman"/>
              </a:rPr>
              <a:t>future</a:t>
            </a:r>
            <a:r>
              <a:rPr sz="2000" spc="-50" dirty="0">
                <a:latin typeface="Times New Roman"/>
                <a:cs typeface="Times New Roman"/>
              </a:rPr>
              <a:t> </a:t>
            </a:r>
            <a:r>
              <a:rPr sz="2000" spc="-5" dirty="0">
                <a:latin typeface="Times New Roman"/>
                <a:cs typeface="Times New Roman"/>
              </a:rPr>
              <a:t>placenta</a:t>
            </a:r>
            <a:endParaRPr sz="2000" dirty="0">
              <a:latin typeface="Times New Roman"/>
              <a:cs typeface="Times New Roman"/>
            </a:endParaRPr>
          </a:p>
        </p:txBody>
      </p:sp>
      <p:sp>
        <p:nvSpPr>
          <p:cNvPr id="23" name="object 23"/>
          <p:cNvSpPr/>
          <p:nvPr/>
        </p:nvSpPr>
        <p:spPr>
          <a:xfrm>
            <a:off x="7249667" y="2634995"/>
            <a:ext cx="307975" cy="152400"/>
          </a:xfrm>
          <a:custGeom>
            <a:avLst/>
            <a:gdLst/>
            <a:ahLst/>
            <a:cxnLst/>
            <a:rect l="l" t="t" r="r" b="b"/>
            <a:pathLst>
              <a:path w="307975" h="152400">
                <a:moveTo>
                  <a:pt x="307849" y="152399"/>
                </a:moveTo>
                <a:lnTo>
                  <a:pt x="0" y="0"/>
                </a:lnTo>
              </a:path>
            </a:pathLst>
          </a:custGeom>
          <a:ln w="39623">
            <a:solidFill>
              <a:srgbClr val="FF2800"/>
            </a:solidFill>
          </a:ln>
        </p:spPr>
        <p:txBody>
          <a:bodyPr wrap="square" lIns="0" tIns="0" rIns="0" bIns="0" rtlCol="0"/>
          <a:lstStyle/>
          <a:p>
            <a:endParaRPr/>
          </a:p>
        </p:txBody>
      </p:sp>
      <p:sp>
        <p:nvSpPr>
          <p:cNvPr id="24" name="object 24"/>
          <p:cNvSpPr/>
          <p:nvPr/>
        </p:nvSpPr>
        <p:spPr>
          <a:xfrm>
            <a:off x="7103364" y="2561843"/>
            <a:ext cx="189230" cy="152400"/>
          </a:xfrm>
          <a:custGeom>
            <a:avLst/>
            <a:gdLst/>
            <a:ahLst/>
            <a:cxnLst/>
            <a:rect l="l" t="t" r="r" b="b"/>
            <a:pathLst>
              <a:path w="189229" h="152400">
                <a:moveTo>
                  <a:pt x="188975" y="0"/>
                </a:moveTo>
                <a:lnTo>
                  <a:pt x="0" y="0"/>
                </a:lnTo>
                <a:lnTo>
                  <a:pt x="112775" y="152400"/>
                </a:lnTo>
                <a:lnTo>
                  <a:pt x="188975" y="0"/>
                </a:lnTo>
                <a:close/>
              </a:path>
            </a:pathLst>
          </a:custGeom>
          <a:solidFill>
            <a:srgbClr val="FF2800"/>
          </a:solidFill>
        </p:spPr>
        <p:txBody>
          <a:bodyPr wrap="square" lIns="0" tIns="0" rIns="0" bIns="0" rtlCol="0"/>
          <a:lstStyle/>
          <a:p>
            <a:endParaRPr/>
          </a:p>
        </p:txBody>
      </p:sp>
      <p:sp>
        <p:nvSpPr>
          <p:cNvPr id="25" name="object 25"/>
          <p:cNvSpPr txBox="1">
            <a:spLocks noGrp="1"/>
          </p:cNvSpPr>
          <p:nvPr>
            <p:ph type="title"/>
          </p:nvPr>
        </p:nvSpPr>
        <p:spPr>
          <a:xfrm>
            <a:off x="2300731" y="511556"/>
            <a:ext cx="6078220" cy="391160"/>
          </a:xfrm>
          <a:prstGeom prst="rect">
            <a:avLst/>
          </a:prstGeom>
        </p:spPr>
        <p:txBody>
          <a:bodyPr vert="horz" wrap="square" lIns="0" tIns="12700" rIns="0" bIns="0" rtlCol="0">
            <a:spAutoFit/>
          </a:bodyPr>
          <a:lstStyle/>
          <a:p>
            <a:pPr marL="12700">
              <a:lnSpc>
                <a:spcPct val="100000"/>
              </a:lnSpc>
              <a:spcBef>
                <a:spcPts val="100"/>
              </a:spcBef>
            </a:pPr>
            <a:r>
              <a:rPr sz="2400" b="0" i="0" spc="-5" dirty="0">
                <a:latin typeface="Times New Roman"/>
                <a:cs typeface="Times New Roman"/>
              </a:rPr>
              <a:t>Human </a:t>
            </a:r>
            <a:r>
              <a:rPr sz="2400" b="0" i="0" dirty="0">
                <a:latin typeface="Times New Roman"/>
                <a:cs typeface="Times New Roman"/>
              </a:rPr>
              <a:t>embryos in the first </a:t>
            </a:r>
            <a:r>
              <a:rPr sz="2400" b="0" i="0" spc="-5" dirty="0">
                <a:latin typeface="Times New Roman"/>
                <a:cs typeface="Times New Roman"/>
              </a:rPr>
              <a:t>week </a:t>
            </a:r>
            <a:r>
              <a:rPr sz="2400" b="0" i="0" dirty="0">
                <a:latin typeface="Times New Roman"/>
                <a:cs typeface="Times New Roman"/>
              </a:rPr>
              <a:t>of</a:t>
            </a:r>
            <a:r>
              <a:rPr sz="2400" b="0" i="0" spc="-90" dirty="0">
                <a:latin typeface="Times New Roman"/>
                <a:cs typeface="Times New Roman"/>
              </a:rPr>
              <a:t> </a:t>
            </a:r>
            <a:r>
              <a:rPr sz="2400" b="0" i="0" dirty="0">
                <a:latin typeface="Times New Roman"/>
                <a:cs typeface="Times New Roman"/>
              </a:rPr>
              <a:t>development</a:t>
            </a:r>
            <a:endParaRPr sz="2400">
              <a:latin typeface="Times New Roman"/>
              <a:cs typeface="Times New Roman"/>
            </a:endParaRPr>
          </a:p>
        </p:txBody>
      </p:sp>
      <p:sp>
        <p:nvSpPr>
          <p:cNvPr id="26" name="object 26"/>
          <p:cNvSpPr/>
          <p:nvPr/>
        </p:nvSpPr>
        <p:spPr>
          <a:xfrm>
            <a:off x="7098791" y="4690871"/>
            <a:ext cx="1094231" cy="1143000"/>
          </a:xfrm>
          <a:prstGeom prst="rect">
            <a:avLst/>
          </a:prstGeom>
          <a:blipFill>
            <a:blip r:embed="rId9" cstate="print"/>
            <a:stretch>
              <a:fillRect/>
            </a:stretch>
          </a:blipFill>
        </p:spPr>
        <p:txBody>
          <a:bodyPr wrap="square" lIns="0" tIns="0" rIns="0" bIns="0" rtlCol="0"/>
          <a:lstStyle/>
          <a:p>
            <a:endParaRPr/>
          </a:p>
        </p:txBody>
      </p:sp>
      <p:sp>
        <p:nvSpPr>
          <p:cNvPr id="27" name="object 27"/>
          <p:cNvSpPr txBox="1"/>
          <p:nvPr/>
        </p:nvSpPr>
        <p:spPr>
          <a:xfrm>
            <a:off x="7025131" y="5891275"/>
            <a:ext cx="1221105" cy="57404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Times New Roman"/>
                <a:cs typeface="Times New Roman"/>
              </a:rPr>
              <a:t>Embryo</a:t>
            </a:r>
            <a:r>
              <a:rPr sz="1200" spc="-60" dirty="0">
                <a:latin typeface="Times New Roman"/>
                <a:cs typeface="Times New Roman"/>
              </a:rPr>
              <a:t> </a:t>
            </a:r>
            <a:r>
              <a:rPr sz="1200" dirty="0">
                <a:latin typeface="Times New Roman"/>
                <a:cs typeface="Times New Roman"/>
              </a:rPr>
              <a:t>“hatching”  </a:t>
            </a:r>
            <a:r>
              <a:rPr sz="1200" spc="-5" dirty="0">
                <a:latin typeface="Times New Roman"/>
                <a:cs typeface="Times New Roman"/>
              </a:rPr>
              <a:t>From </a:t>
            </a:r>
            <a:r>
              <a:rPr sz="1200" dirty="0">
                <a:latin typeface="Times New Roman"/>
                <a:cs typeface="Times New Roman"/>
              </a:rPr>
              <a:t>the zona  pellucida</a:t>
            </a:r>
            <a:endParaRPr sz="12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191" y="347473"/>
            <a:ext cx="9143997"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291332" y="6314947"/>
            <a:ext cx="344932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C00"/>
                </a:solidFill>
                <a:latin typeface="Comic Sans MS"/>
                <a:cs typeface="Comic Sans MS"/>
              </a:rPr>
              <a:t>Three </a:t>
            </a:r>
            <a:r>
              <a:rPr sz="2400" b="1" spc="-5" dirty="0">
                <a:solidFill>
                  <a:srgbClr val="FFFC00"/>
                </a:solidFill>
                <a:latin typeface="Comic Sans MS"/>
                <a:cs typeface="Comic Sans MS"/>
              </a:rPr>
              <a:t>day </a:t>
            </a:r>
            <a:r>
              <a:rPr sz="2400" b="1" dirty="0">
                <a:solidFill>
                  <a:srgbClr val="FFFC00"/>
                </a:solidFill>
                <a:latin typeface="Comic Sans MS"/>
                <a:cs typeface="Comic Sans MS"/>
              </a:rPr>
              <a:t>old</a:t>
            </a:r>
            <a:r>
              <a:rPr sz="2400" b="1" spc="-90" dirty="0">
                <a:solidFill>
                  <a:srgbClr val="FFFC00"/>
                </a:solidFill>
                <a:latin typeface="Comic Sans MS"/>
                <a:cs typeface="Comic Sans MS"/>
              </a:rPr>
              <a:t> </a:t>
            </a:r>
            <a:r>
              <a:rPr sz="2400" b="1" spc="-5" dirty="0">
                <a:solidFill>
                  <a:srgbClr val="FFFC00"/>
                </a:solidFill>
                <a:latin typeface="Comic Sans MS"/>
                <a:cs typeface="Comic Sans MS"/>
              </a:rPr>
              <a:t>embryos</a:t>
            </a:r>
            <a:endParaRPr sz="2400">
              <a:latin typeface="Comic Sans MS"/>
              <a:cs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7100" y="4387850"/>
            <a:ext cx="8839200" cy="2825495"/>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151376" y="932687"/>
            <a:ext cx="2417445" cy="0"/>
          </a:xfrm>
          <a:custGeom>
            <a:avLst/>
            <a:gdLst/>
            <a:ahLst/>
            <a:cxnLst/>
            <a:rect l="l" t="t" r="r" b="b"/>
            <a:pathLst>
              <a:path w="2417445">
                <a:moveTo>
                  <a:pt x="0" y="0"/>
                </a:moveTo>
                <a:lnTo>
                  <a:pt x="2417064" y="0"/>
                </a:lnTo>
              </a:path>
            </a:pathLst>
          </a:custGeom>
          <a:ln w="24383">
            <a:solidFill>
              <a:srgbClr val="000000"/>
            </a:solidFill>
          </a:ln>
        </p:spPr>
        <p:txBody>
          <a:bodyPr wrap="square" lIns="0" tIns="0" rIns="0" bIns="0" rtlCol="0"/>
          <a:lstStyle/>
          <a:p>
            <a:endParaRPr/>
          </a:p>
        </p:txBody>
      </p:sp>
      <p:sp>
        <p:nvSpPr>
          <p:cNvPr id="4" name="object 4"/>
          <p:cNvSpPr txBox="1">
            <a:spLocks noGrp="1"/>
          </p:cNvSpPr>
          <p:nvPr>
            <p:ph type="title"/>
          </p:nvPr>
        </p:nvSpPr>
        <p:spPr>
          <a:xfrm>
            <a:off x="4123435" y="438404"/>
            <a:ext cx="2443480" cy="512445"/>
          </a:xfrm>
          <a:prstGeom prst="rect">
            <a:avLst/>
          </a:prstGeom>
        </p:spPr>
        <p:txBody>
          <a:bodyPr vert="horz" wrap="square" lIns="0" tIns="11430" rIns="0" bIns="0" rtlCol="0">
            <a:spAutoFit/>
          </a:bodyPr>
          <a:lstStyle/>
          <a:p>
            <a:pPr marL="12700">
              <a:lnSpc>
                <a:spcPct val="100000"/>
              </a:lnSpc>
              <a:spcBef>
                <a:spcPts val="90"/>
              </a:spcBef>
            </a:pPr>
            <a:r>
              <a:rPr sz="3200" b="0" i="0" spc="-5" dirty="0">
                <a:solidFill>
                  <a:srgbClr val="FFFC00"/>
                </a:solidFill>
                <a:latin typeface="Comic Sans MS"/>
                <a:cs typeface="Comic Sans MS"/>
              </a:rPr>
              <a:t>Implantation</a:t>
            </a:r>
            <a:endParaRPr sz="3200">
              <a:latin typeface="Comic Sans MS"/>
              <a:cs typeface="Comic Sans MS"/>
            </a:endParaRPr>
          </a:p>
        </p:txBody>
      </p:sp>
      <p:sp>
        <p:nvSpPr>
          <p:cNvPr id="5" name="object 5"/>
          <p:cNvSpPr/>
          <p:nvPr/>
        </p:nvSpPr>
        <p:spPr>
          <a:xfrm>
            <a:off x="4136136" y="917447"/>
            <a:ext cx="2417445" cy="0"/>
          </a:xfrm>
          <a:custGeom>
            <a:avLst/>
            <a:gdLst/>
            <a:ahLst/>
            <a:cxnLst/>
            <a:rect l="l" t="t" r="r" b="b"/>
            <a:pathLst>
              <a:path w="2417445">
                <a:moveTo>
                  <a:pt x="0" y="0"/>
                </a:moveTo>
                <a:lnTo>
                  <a:pt x="2417063" y="0"/>
                </a:lnTo>
              </a:path>
            </a:pathLst>
          </a:custGeom>
          <a:ln w="24383">
            <a:solidFill>
              <a:srgbClr val="FFFC00"/>
            </a:solidFill>
          </a:ln>
        </p:spPr>
        <p:txBody>
          <a:bodyPr wrap="square" lIns="0" tIns="0" rIns="0" bIns="0" rtlCol="0"/>
          <a:lstStyle/>
          <a:p>
            <a:endParaRPr/>
          </a:p>
        </p:txBody>
      </p:sp>
      <p:sp>
        <p:nvSpPr>
          <p:cNvPr id="6" name="object 6"/>
          <p:cNvSpPr txBox="1"/>
          <p:nvPr/>
        </p:nvSpPr>
        <p:spPr>
          <a:xfrm>
            <a:off x="927100" y="1111250"/>
            <a:ext cx="8839200" cy="3336811"/>
          </a:xfrm>
          <a:prstGeom prst="rect">
            <a:avLst/>
          </a:prstGeom>
        </p:spPr>
        <p:txBody>
          <a:bodyPr vert="horz" wrap="square" lIns="0" tIns="12700" rIns="0" bIns="0" rtlCol="0">
            <a:spAutoFit/>
          </a:bodyPr>
          <a:lstStyle/>
          <a:p>
            <a:pPr marL="12700" marR="954405" algn="just">
              <a:lnSpc>
                <a:spcPct val="100000"/>
              </a:lnSpc>
              <a:spcBef>
                <a:spcPts val="100"/>
              </a:spcBef>
            </a:pPr>
            <a:r>
              <a:rPr sz="2400" dirty="0">
                <a:solidFill>
                  <a:srgbClr val="FFFC00"/>
                </a:solidFill>
                <a:latin typeface="Comic Sans MS"/>
                <a:cs typeface="Comic Sans MS"/>
              </a:rPr>
              <a:t>To </a:t>
            </a:r>
            <a:r>
              <a:rPr sz="2400" spc="-5" dirty="0">
                <a:solidFill>
                  <a:srgbClr val="FFFC00"/>
                </a:solidFill>
                <a:latin typeface="Comic Sans MS"/>
                <a:cs typeface="Comic Sans MS"/>
              </a:rPr>
              <a:t>implant the developing embryo </a:t>
            </a:r>
            <a:r>
              <a:rPr sz="2400" dirty="0">
                <a:solidFill>
                  <a:srgbClr val="FFFC00"/>
                </a:solidFill>
                <a:latin typeface="Comic Sans MS"/>
                <a:cs typeface="Comic Sans MS"/>
              </a:rPr>
              <a:t>must pass </a:t>
            </a:r>
            <a:r>
              <a:rPr sz="2400" spc="-5" dirty="0">
                <a:solidFill>
                  <a:srgbClr val="FFFC00"/>
                </a:solidFill>
                <a:latin typeface="Comic Sans MS"/>
                <a:cs typeface="Comic Sans MS"/>
              </a:rPr>
              <a:t>through the </a:t>
            </a:r>
            <a:r>
              <a:rPr sz="2400" dirty="0">
                <a:solidFill>
                  <a:srgbClr val="FFFC00"/>
                </a:solidFill>
                <a:latin typeface="Comic Sans MS"/>
                <a:cs typeface="Comic Sans MS"/>
              </a:rPr>
              <a:t>uterine  </a:t>
            </a:r>
            <a:r>
              <a:rPr sz="2400" spc="-5" dirty="0">
                <a:solidFill>
                  <a:srgbClr val="FFFC00"/>
                </a:solidFill>
                <a:latin typeface="Comic Sans MS"/>
                <a:cs typeface="Comic Sans MS"/>
              </a:rPr>
              <a:t>epithelium. </a:t>
            </a:r>
            <a:r>
              <a:rPr sz="2400" dirty="0">
                <a:solidFill>
                  <a:srgbClr val="FFFC00"/>
                </a:solidFill>
                <a:latin typeface="Comic Sans MS"/>
                <a:cs typeface="Comic Sans MS"/>
              </a:rPr>
              <a:t>This occurs about 7 </a:t>
            </a:r>
            <a:r>
              <a:rPr sz="2400" spc="-5" dirty="0">
                <a:solidFill>
                  <a:srgbClr val="FFFC00"/>
                </a:solidFill>
                <a:latin typeface="Comic Sans MS"/>
                <a:cs typeface="Comic Sans MS"/>
              </a:rPr>
              <a:t>days </a:t>
            </a:r>
            <a:r>
              <a:rPr sz="2400" dirty="0">
                <a:solidFill>
                  <a:srgbClr val="FFFC00"/>
                </a:solidFill>
                <a:latin typeface="Comic Sans MS"/>
                <a:cs typeface="Comic Sans MS"/>
              </a:rPr>
              <a:t>after </a:t>
            </a:r>
            <a:r>
              <a:rPr sz="2400" spc="-5" dirty="0">
                <a:solidFill>
                  <a:srgbClr val="FFFC00"/>
                </a:solidFill>
                <a:latin typeface="Comic Sans MS"/>
                <a:cs typeface="Comic Sans MS"/>
              </a:rPr>
              <a:t>fertilisation. </a:t>
            </a:r>
            <a:r>
              <a:rPr sz="2400" dirty="0">
                <a:solidFill>
                  <a:srgbClr val="FFFC00"/>
                </a:solidFill>
                <a:latin typeface="Comic Sans MS"/>
                <a:cs typeface="Comic Sans MS"/>
              </a:rPr>
              <a:t>The  </a:t>
            </a:r>
            <a:r>
              <a:rPr sz="2400" spc="-5" dirty="0" err="1">
                <a:solidFill>
                  <a:srgbClr val="FFFC00"/>
                </a:solidFill>
                <a:latin typeface="Comic Sans MS"/>
                <a:cs typeface="Comic Sans MS"/>
              </a:rPr>
              <a:t>trophoblast</a:t>
            </a:r>
            <a:r>
              <a:rPr sz="2400" spc="-5" dirty="0">
                <a:solidFill>
                  <a:srgbClr val="FFFC00"/>
                </a:solidFill>
                <a:latin typeface="Comic Sans MS"/>
                <a:cs typeface="Comic Sans MS"/>
              </a:rPr>
              <a:t> </a:t>
            </a:r>
            <a:r>
              <a:rPr sz="2400" dirty="0" smtClean="0">
                <a:solidFill>
                  <a:srgbClr val="FFFC00"/>
                </a:solidFill>
                <a:latin typeface="Comic Sans MS"/>
                <a:cs typeface="Comic Sans MS"/>
              </a:rPr>
              <a:t>produces</a:t>
            </a:r>
            <a:r>
              <a:rPr lang="en-AU" sz="2400" dirty="0">
                <a:latin typeface="Comic Sans MS"/>
                <a:cs typeface="Comic Sans MS"/>
              </a:rPr>
              <a:t> </a:t>
            </a:r>
            <a:r>
              <a:rPr sz="2400" dirty="0" smtClean="0">
                <a:solidFill>
                  <a:srgbClr val="FFFC00"/>
                </a:solidFill>
                <a:latin typeface="Comic Sans MS"/>
                <a:cs typeface="Comic Sans MS"/>
              </a:rPr>
              <a:t>human </a:t>
            </a:r>
            <a:r>
              <a:rPr sz="2400" dirty="0">
                <a:solidFill>
                  <a:srgbClr val="FFFC00"/>
                </a:solidFill>
                <a:latin typeface="Comic Sans MS"/>
                <a:cs typeface="Comic Sans MS"/>
              </a:rPr>
              <a:t>chorionic gonadotropin (hCG) </a:t>
            </a:r>
            <a:r>
              <a:rPr sz="2400" spc="-5" dirty="0">
                <a:solidFill>
                  <a:srgbClr val="FFFC00"/>
                </a:solidFill>
                <a:latin typeface="Comic Sans MS"/>
                <a:cs typeface="Comic Sans MS"/>
              </a:rPr>
              <a:t>which </a:t>
            </a:r>
            <a:r>
              <a:rPr sz="2400" dirty="0">
                <a:solidFill>
                  <a:srgbClr val="FFFC00"/>
                </a:solidFill>
                <a:latin typeface="Comic Sans MS"/>
                <a:cs typeface="Comic Sans MS"/>
              </a:rPr>
              <a:t>maintains </a:t>
            </a:r>
            <a:r>
              <a:rPr sz="2400" spc="-5" dirty="0">
                <a:solidFill>
                  <a:srgbClr val="FFFC00"/>
                </a:solidFill>
                <a:latin typeface="Comic Sans MS"/>
                <a:cs typeface="Comic Sans MS"/>
              </a:rPr>
              <a:t>the </a:t>
            </a:r>
            <a:r>
              <a:rPr sz="2400" dirty="0">
                <a:solidFill>
                  <a:srgbClr val="FFFC00"/>
                </a:solidFill>
                <a:latin typeface="Comic Sans MS"/>
                <a:cs typeface="Comic Sans MS"/>
              </a:rPr>
              <a:t>corpus luteum of  </a:t>
            </a:r>
            <a:r>
              <a:rPr sz="2400" spc="-5" dirty="0">
                <a:solidFill>
                  <a:srgbClr val="FFFC00"/>
                </a:solidFill>
                <a:latin typeface="Comic Sans MS"/>
                <a:cs typeface="Comic Sans MS"/>
              </a:rPr>
              <a:t>the </a:t>
            </a:r>
            <a:r>
              <a:rPr sz="2400" dirty="0">
                <a:solidFill>
                  <a:srgbClr val="FFFC00"/>
                </a:solidFill>
                <a:latin typeface="Comic Sans MS"/>
                <a:cs typeface="Comic Sans MS"/>
              </a:rPr>
              <a:t>ovary </a:t>
            </a:r>
            <a:r>
              <a:rPr sz="2400" spc="-5" dirty="0">
                <a:solidFill>
                  <a:srgbClr val="FFFC00"/>
                </a:solidFill>
                <a:latin typeface="Comic Sans MS"/>
                <a:cs typeface="Comic Sans MS"/>
              </a:rPr>
              <a:t>which in turn </a:t>
            </a:r>
            <a:r>
              <a:rPr sz="2400" dirty="0">
                <a:solidFill>
                  <a:srgbClr val="FFFC00"/>
                </a:solidFill>
                <a:latin typeface="Comic Sans MS"/>
                <a:cs typeface="Comic Sans MS"/>
              </a:rPr>
              <a:t>produces </a:t>
            </a:r>
            <a:r>
              <a:rPr sz="2400" spc="-5" dirty="0">
                <a:solidFill>
                  <a:srgbClr val="FFFC00"/>
                </a:solidFill>
                <a:latin typeface="Comic Sans MS"/>
                <a:cs typeface="Comic Sans MS"/>
              </a:rPr>
              <a:t>progestesterone which </a:t>
            </a:r>
            <a:r>
              <a:rPr sz="2400" dirty="0">
                <a:solidFill>
                  <a:srgbClr val="FFFC00"/>
                </a:solidFill>
                <a:latin typeface="Comic Sans MS"/>
                <a:cs typeface="Comic Sans MS"/>
              </a:rPr>
              <a:t>maintains </a:t>
            </a:r>
            <a:r>
              <a:rPr sz="2400" spc="-5" dirty="0">
                <a:solidFill>
                  <a:srgbClr val="FFFC00"/>
                </a:solidFill>
                <a:latin typeface="Comic Sans MS"/>
                <a:cs typeface="Comic Sans MS"/>
              </a:rPr>
              <a:t>early  </a:t>
            </a:r>
            <a:r>
              <a:rPr sz="2400" dirty="0">
                <a:solidFill>
                  <a:srgbClr val="FFFC00"/>
                </a:solidFill>
                <a:latin typeface="Comic Sans MS"/>
                <a:cs typeface="Comic Sans MS"/>
              </a:rPr>
              <a:t>pregnancy.	hCG can </a:t>
            </a:r>
            <a:r>
              <a:rPr sz="2400" spc="-5" dirty="0">
                <a:solidFill>
                  <a:srgbClr val="FFFC00"/>
                </a:solidFill>
                <a:latin typeface="Comic Sans MS"/>
                <a:cs typeface="Comic Sans MS"/>
              </a:rPr>
              <a:t>be detected in the </a:t>
            </a:r>
            <a:r>
              <a:rPr sz="2400" dirty="0">
                <a:solidFill>
                  <a:srgbClr val="FFFC00"/>
                </a:solidFill>
                <a:latin typeface="Comic Sans MS"/>
                <a:cs typeface="Comic Sans MS"/>
              </a:rPr>
              <a:t>maternal </a:t>
            </a:r>
            <a:r>
              <a:rPr sz="2400" spc="-5" dirty="0">
                <a:solidFill>
                  <a:srgbClr val="FFFC00"/>
                </a:solidFill>
                <a:latin typeface="Comic Sans MS"/>
                <a:cs typeface="Comic Sans MS"/>
              </a:rPr>
              <a:t>blood </a:t>
            </a:r>
            <a:r>
              <a:rPr sz="2400" dirty="0">
                <a:solidFill>
                  <a:srgbClr val="FFFC00"/>
                </a:solidFill>
                <a:latin typeface="Comic Sans MS"/>
                <a:cs typeface="Comic Sans MS"/>
              </a:rPr>
              <a:t>and </a:t>
            </a:r>
            <a:r>
              <a:rPr sz="2400" spc="-5" dirty="0">
                <a:solidFill>
                  <a:srgbClr val="FFFC00"/>
                </a:solidFill>
                <a:latin typeface="Comic Sans MS"/>
                <a:cs typeface="Comic Sans MS"/>
              </a:rPr>
              <a:t>forms the  basis </a:t>
            </a:r>
            <a:r>
              <a:rPr sz="2400" dirty="0">
                <a:solidFill>
                  <a:srgbClr val="FFFC00"/>
                </a:solidFill>
                <a:latin typeface="Comic Sans MS"/>
                <a:cs typeface="Comic Sans MS"/>
              </a:rPr>
              <a:t>of </a:t>
            </a:r>
            <a:r>
              <a:rPr sz="2400" spc="-5" dirty="0">
                <a:solidFill>
                  <a:srgbClr val="FFFC00"/>
                </a:solidFill>
                <a:latin typeface="Comic Sans MS"/>
                <a:cs typeface="Comic Sans MS"/>
              </a:rPr>
              <a:t>the early</a:t>
            </a:r>
            <a:r>
              <a:rPr sz="2400" spc="20" dirty="0">
                <a:solidFill>
                  <a:srgbClr val="FFFC00"/>
                </a:solidFill>
                <a:latin typeface="Comic Sans MS"/>
                <a:cs typeface="Comic Sans MS"/>
              </a:rPr>
              <a:t> </a:t>
            </a:r>
            <a:r>
              <a:rPr sz="2400" dirty="0">
                <a:solidFill>
                  <a:srgbClr val="FFFC00"/>
                </a:solidFill>
                <a:latin typeface="Comic Sans MS"/>
                <a:cs typeface="Comic Sans MS"/>
              </a:rPr>
              <a:t>pregnancy</a:t>
            </a:r>
            <a:r>
              <a:rPr sz="2400" spc="5" dirty="0">
                <a:solidFill>
                  <a:srgbClr val="FFFC00"/>
                </a:solidFill>
                <a:latin typeface="Comic Sans MS"/>
                <a:cs typeface="Comic Sans MS"/>
              </a:rPr>
              <a:t> </a:t>
            </a:r>
            <a:r>
              <a:rPr sz="2400" spc="-5" dirty="0">
                <a:solidFill>
                  <a:srgbClr val="FFFC00"/>
                </a:solidFill>
                <a:latin typeface="Comic Sans MS"/>
                <a:cs typeface="Comic Sans MS"/>
              </a:rPr>
              <a:t>test.	</a:t>
            </a:r>
            <a:r>
              <a:rPr sz="2400" dirty="0">
                <a:solidFill>
                  <a:srgbClr val="FFFC00"/>
                </a:solidFill>
                <a:latin typeface="Comic Sans MS"/>
                <a:cs typeface="Comic Sans MS"/>
              </a:rPr>
              <a:t>Detection </a:t>
            </a:r>
            <a:r>
              <a:rPr sz="2400" spc="-5" dirty="0">
                <a:solidFill>
                  <a:srgbClr val="FFFC00"/>
                </a:solidFill>
                <a:latin typeface="Comic Sans MS"/>
                <a:cs typeface="Comic Sans MS"/>
              </a:rPr>
              <a:t>in urine is </a:t>
            </a:r>
            <a:r>
              <a:rPr sz="2400" dirty="0">
                <a:solidFill>
                  <a:srgbClr val="FFFC00"/>
                </a:solidFill>
                <a:latin typeface="Comic Sans MS"/>
                <a:cs typeface="Comic Sans MS"/>
              </a:rPr>
              <a:t>less</a:t>
            </a:r>
            <a:r>
              <a:rPr sz="2400" spc="-55" dirty="0">
                <a:solidFill>
                  <a:srgbClr val="FFFC00"/>
                </a:solidFill>
                <a:latin typeface="Comic Sans MS"/>
                <a:cs typeface="Comic Sans MS"/>
              </a:rPr>
              <a:t> </a:t>
            </a:r>
            <a:r>
              <a:rPr sz="2400" dirty="0">
                <a:solidFill>
                  <a:srgbClr val="FFFC00"/>
                </a:solidFill>
                <a:latin typeface="Comic Sans MS"/>
                <a:cs typeface="Comic Sans MS"/>
              </a:rPr>
              <a:t>sensitive.</a:t>
            </a:r>
            <a:endParaRPr sz="2400" dirty="0">
              <a:latin typeface="Comic Sans MS"/>
              <a:cs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24274" y="648715"/>
            <a:ext cx="5551425" cy="566822"/>
          </a:xfrm>
          <a:prstGeom prst="rect">
            <a:avLst/>
          </a:prstGeom>
        </p:spPr>
        <p:txBody>
          <a:bodyPr vert="horz" wrap="square" lIns="0" tIns="12700" rIns="0" bIns="0" rtlCol="0">
            <a:spAutoFit/>
          </a:bodyPr>
          <a:lstStyle/>
          <a:p>
            <a:pPr marL="12700">
              <a:lnSpc>
                <a:spcPct val="100000"/>
              </a:lnSpc>
              <a:spcBef>
                <a:spcPts val="100"/>
              </a:spcBef>
            </a:pPr>
            <a:r>
              <a:rPr i="0" dirty="0">
                <a:solidFill>
                  <a:srgbClr val="FF0000"/>
                </a:solidFill>
                <a:latin typeface="Comic Sans MS"/>
                <a:cs typeface="Comic Sans MS"/>
              </a:rPr>
              <a:t>Ectopic</a:t>
            </a:r>
            <a:r>
              <a:rPr i="0" spc="-80" dirty="0">
                <a:solidFill>
                  <a:srgbClr val="FF0000"/>
                </a:solidFill>
                <a:latin typeface="Comic Sans MS"/>
                <a:cs typeface="Comic Sans MS"/>
              </a:rPr>
              <a:t> </a:t>
            </a:r>
            <a:r>
              <a:rPr i="0" dirty="0">
                <a:solidFill>
                  <a:srgbClr val="FF0000"/>
                </a:solidFill>
                <a:latin typeface="Comic Sans MS"/>
                <a:cs typeface="Comic Sans MS"/>
              </a:rPr>
              <a:t>Pregnancies</a:t>
            </a:r>
          </a:p>
        </p:txBody>
      </p:sp>
      <p:sp>
        <p:nvSpPr>
          <p:cNvPr id="3" name="object 3"/>
          <p:cNvSpPr txBox="1"/>
          <p:nvPr/>
        </p:nvSpPr>
        <p:spPr>
          <a:xfrm>
            <a:off x="850900" y="1416049"/>
            <a:ext cx="4038600" cy="2967479"/>
          </a:xfrm>
          <a:prstGeom prst="rect">
            <a:avLst/>
          </a:prstGeom>
        </p:spPr>
        <p:txBody>
          <a:bodyPr vert="horz" wrap="square" lIns="0" tIns="12700" rIns="0" bIns="0" rtlCol="0">
            <a:spAutoFit/>
          </a:bodyPr>
          <a:lstStyle/>
          <a:p>
            <a:pPr marL="356870" marR="5080" indent="-344805">
              <a:lnSpc>
                <a:spcPct val="100000"/>
              </a:lnSpc>
              <a:spcBef>
                <a:spcPts val="100"/>
              </a:spcBef>
              <a:buChar char="•"/>
              <a:tabLst>
                <a:tab pos="356870" algn="l"/>
                <a:tab pos="357505" algn="l"/>
              </a:tabLst>
            </a:pPr>
            <a:r>
              <a:rPr sz="2400" spc="-5" dirty="0">
                <a:solidFill>
                  <a:srgbClr val="FFFC00"/>
                </a:solidFill>
                <a:latin typeface="Comic Sans MS"/>
                <a:cs typeface="Comic Sans MS"/>
              </a:rPr>
              <a:t>Implantation in </a:t>
            </a:r>
            <a:r>
              <a:rPr sz="2400" dirty="0">
                <a:solidFill>
                  <a:srgbClr val="FFFC00"/>
                </a:solidFill>
                <a:latin typeface="Comic Sans MS"/>
                <a:cs typeface="Comic Sans MS"/>
              </a:rPr>
              <a:t>a </a:t>
            </a:r>
            <a:r>
              <a:rPr sz="2400" spc="-5" dirty="0">
                <a:solidFill>
                  <a:srgbClr val="FFFC00"/>
                </a:solidFill>
                <a:latin typeface="Comic Sans MS"/>
                <a:cs typeface="Comic Sans MS"/>
              </a:rPr>
              <a:t>non-  uterine </a:t>
            </a:r>
            <a:r>
              <a:rPr sz="2400" dirty="0">
                <a:solidFill>
                  <a:srgbClr val="FFFC00"/>
                </a:solidFill>
                <a:latin typeface="Comic Sans MS"/>
                <a:cs typeface="Comic Sans MS"/>
              </a:rPr>
              <a:t>site occurs at a  </a:t>
            </a:r>
            <a:r>
              <a:rPr sz="2400" spc="-5" dirty="0">
                <a:solidFill>
                  <a:srgbClr val="FFFC00"/>
                </a:solidFill>
                <a:latin typeface="Comic Sans MS"/>
                <a:cs typeface="Comic Sans MS"/>
              </a:rPr>
              <a:t>rate </a:t>
            </a:r>
            <a:r>
              <a:rPr sz="2400" dirty="0">
                <a:solidFill>
                  <a:srgbClr val="FFFC00"/>
                </a:solidFill>
                <a:latin typeface="Comic Sans MS"/>
                <a:cs typeface="Comic Sans MS"/>
              </a:rPr>
              <a:t>of about </a:t>
            </a:r>
            <a:r>
              <a:rPr sz="2400" spc="-5" dirty="0">
                <a:solidFill>
                  <a:srgbClr val="FFFC00"/>
                </a:solidFill>
                <a:latin typeface="Comic Sans MS"/>
                <a:cs typeface="Comic Sans MS"/>
              </a:rPr>
              <a:t>0.25 </a:t>
            </a:r>
            <a:r>
              <a:rPr sz="2400" dirty="0">
                <a:solidFill>
                  <a:srgbClr val="FFFC00"/>
                </a:solidFill>
                <a:latin typeface="Comic Sans MS"/>
                <a:cs typeface="Comic Sans MS"/>
              </a:rPr>
              <a:t>–</a:t>
            </a:r>
            <a:r>
              <a:rPr sz="2400" spc="-30" dirty="0">
                <a:solidFill>
                  <a:srgbClr val="FFFC00"/>
                </a:solidFill>
                <a:latin typeface="Comic Sans MS"/>
                <a:cs typeface="Comic Sans MS"/>
              </a:rPr>
              <a:t> </a:t>
            </a:r>
            <a:r>
              <a:rPr sz="2400" spc="-5" dirty="0">
                <a:solidFill>
                  <a:srgbClr val="FFFC00"/>
                </a:solidFill>
                <a:latin typeface="Comic Sans MS"/>
                <a:cs typeface="Comic Sans MS"/>
              </a:rPr>
              <a:t>1%.</a:t>
            </a:r>
            <a:endParaRPr sz="2400" dirty="0">
              <a:latin typeface="Comic Sans MS"/>
              <a:cs typeface="Comic Sans MS"/>
            </a:endParaRPr>
          </a:p>
          <a:p>
            <a:pPr>
              <a:lnSpc>
                <a:spcPct val="100000"/>
              </a:lnSpc>
              <a:spcBef>
                <a:spcPts val="15"/>
              </a:spcBef>
              <a:buChar char="•"/>
            </a:pPr>
            <a:endParaRPr sz="2400" dirty="0">
              <a:latin typeface="Times New Roman"/>
              <a:cs typeface="Times New Roman"/>
            </a:endParaRPr>
          </a:p>
          <a:p>
            <a:pPr marL="356870" marR="50165" indent="-344805">
              <a:lnSpc>
                <a:spcPct val="100000"/>
              </a:lnSpc>
              <a:buChar char="•"/>
              <a:tabLst>
                <a:tab pos="356870" algn="l"/>
                <a:tab pos="357505" algn="l"/>
              </a:tabLst>
            </a:pPr>
            <a:r>
              <a:rPr sz="2400" spc="-5" dirty="0">
                <a:solidFill>
                  <a:srgbClr val="FFFC00"/>
                </a:solidFill>
                <a:latin typeface="Comic Sans MS"/>
                <a:cs typeface="Comic Sans MS"/>
              </a:rPr>
              <a:t>The ampulla </a:t>
            </a:r>
            <a:r>
              <a:rPr sz="2400" dirty="0">
                <a:solidFill>
                  <a:srgbClr val="FFFC00"/>
                </a:solidFill>
                <a:latin typeface="Comic Sans MS"/>
                <a:cs typeface="Comic Sans MS"/>
              </a:rPr>
              <a:t>of the </a:t>
            </a:r>
            <a:r>
              <a:rPr sz="2400" spc="-5" dirty="0">
                <a:solidFill>
                  <a:srgbClr val="FFFC00"/>
                </a:solidFill>
                <a:latin typeface="Comic Sans MS"/>
                <a:cs typeface="Comic Sans MS"/>
              </a:rPr>
              <a:t>uterine  </a:t>
            </a:r>
            <a:r>
              <a:rPr sz="2400" dirty="0">
                <a:solidFill>
                  <a:srgbClr val="FFFC00"/>
                </a:solidFill>
                <a:latin typeface="Comic Sans MS"/>
                <a:cs typeface="Comic Sans MS"/>
              </a:rPr>
              <a:t>tube is the </a:t>
            </a:r>
            <a:r>
              <a:rPr sz="2400" spc="-5" dirty="0">
                <a:solidFill>
                  <a:srgbClr val="FFFC00"/>
                </a:solidFill>
                <a:latin typeface="Comic Sans MS"/>
                <a:cs typeface="Comic Sans MS"/>
              </a:rPr>
              <a:t>most common  ectopic implantation</a:t>
            </a:r>
            <a:r>
              <a:rPr sz="2400" spc="10" dirty="0">
                <a:solidFill>
                  <a:srgbClr val="FFFC00"/>
                </a:solidFill>
                <a:latin typeface="Comic Sans MS"/>
                <a:cs typeface="Comic Sans MS"/>
              </a:rPr>
              <a:t> </a:t>
            </a:r>
            <a:r>
              <a:rPr sz="2400" spc="-5" dirty="0">
                <a:solidFill>
                  <a:srgbClr val="FFFC00"/>
                </a:solidFill>
                <a:latin typeface="Comic Sans MS"/>
                <a:cs typeface="Comic Sans MS"/>
              </a:rPr>
              <a:t>site.</a:t>
            </a:r>
            <a:endParaRPr sz="2400" dirty="0">
              <a:latin typeface="Comic Sans MS"/>
              <a:cs typeface="Comic Sans MS"/>
            </a:endParaRPr>
          </a:p>
        </p:txBody>
      </p:sp>
      <p:sp>
        <p:nvSpPr>
          <p:cNvPr id="4" name="object 4"/>
          <p:cNvSpPr/>
          <p:nvPr/>
        </p:nvSpPr>
        <p:spPr>
          <a:xfrm>
            <a:off x="4965191" y="2252471"/>
            <a:ext cx="4572000" cy="355092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956815" y="4469891"/>
            <a:ext cx="1667255" cy="2667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TotalTime>
  <Words>1011</Words>
  <Application>Microsoft Office PowerPoint</Application>
  <PresentationFormat>Custom</PresentationFormat>
  <Paragraphs>140</Paragraphs>
  <Slides>36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Comic Sans MS</vt:lpstr>
      <vt:lpstr>Lucida Sans</vt:lpstr>
      <vt:lpstr>Times New Roman</vt:lpstr>
      <vt:lpstr>Office Theme</vt:lpstr>
      <vt:lpstr>PowerPoint Presentation</vt:lpstr>
      <vt:lpstr>Embryology </vt:lpstr>
      <vt:lpstr>Embryology</vt:lpstr>
      <vt:lpstr>Gestation period</vt:lpstr>
      <vt:lpstr>The first week of human embryonic development</vt:lpstr>
      <vt:lpstr>Human embryos in the first week of development</vt:lpstr>
      <vt:lpstr>PowerPoint Presentation</vt:lpstr>
      <vt:lpstr>Implantation</vt:lpstr>
      <vt:lpstr>Ectopic Pregnancies</vt:lpstr>
      <vt:lpstr>In vitro fertilisation</vt:lpstr>
      <vt:lpstr>PowerPoint Presentation</vt:lpstr>
      <vt:lpstr>Human implantation</vt:lpstr>
      <vt:lpstr>16 days  gestation</vt:lpstr>
      <vt:lpstr>~10 weeks</vt:lpstr>
      <vt:lpstr>Week 3</vt:lpstr>
      <vt:lpstr>Gastrulation</vt:lpstr>
      <vt:lpstr>PowerPoint Presentation</vt:lpstr>
      <vt:lpstr>PowerPoint Presentation</vt:lpstr>
      <vt:lpstr>Nervous System Development in the  Human Embryo</vt:lpstr>
      <vt:lpstr>Nervous System Development in the  Human Embryo</vt:lpstr>
      <vt:lpstr>Neural tube closure</vt:lpstr>
      <vt:lpstr>18 days</vt:lpstr>
      <vt:lpstr>Neural tube defects</vt:lpstr>
      <vt:lpstr>PowerPoint Presentation</vt:lpstr>
      <vt:lpstr>PowerPoint Presentation</vt:lpstr>
      <vt:lpstr>32- day human embryo ~ 8 mm CR length</vt:lpstr>
      <vt:lpstr>44-day embryo ~ 13 mm length</vt:lpstr>
      <vt:lpstr>8-week human fetus ~ 3cm in length</vt:lpstr>
      <vt:lpstr>Weeks 9-38</vt:lpstr>
      <vt:lpstr>PowerPoint Presentation</vt:lpstr>
      <vt:lpstr>10-week human fetus ~ 6 cm in length.</vt:lpstr>
      <vt:lpstr>13-week human fetus ~ 10cm in length.</vt:lpstr>
      <vt:lpstr>16-week human fetus ~ 14cm in length,  weight about 190 g.</vt:lpstr>
      <vt:lpstr>24-week human fetus ~ 23cm in length – weight about 760g.</vt:lpstr>
      <vt:lpstr>38 weeks – term - crown-rump length about 36cm,  crown heel 50 cm – weight about 3500g.</vt:lpstr>
      <vt:lpstr>FINISH!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nishan thapa</dc:creator>
  <cp:lastModifiedBy>Microsoft account</cp:lastModifiedBy>
  <cp:revision>8</cp:revision>
  <dcterms:created xsi:type="dcterms:W3CDTF">2020-07-23T05:01:33Z</dcterms:created>
  <dcterms:modified xsi:type="dcterms:W3CDTF">2020-12-20T04:28:37Z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2006-11-15T00:00:00Z</vt:filetime>
  </property>
  <property fmtid="{D5CDD505-2E9C-101B-9397-08002B2CF9AE}" pid="3" name="LastSaved">
    <vt:filetime>2020-07-23T00:00:00Z</vt:filetime>
  </property>
</Properties>
</file>